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handoutMasterIdLst>
    <p:handoutMasterId r:id="rId25"/>
  </p:handoutMasterIdLst>
  <p:sldIdLst>
    <p:sldId id="259" r:id="rId2"/>
    <p:sldId id="261" r:id="rId3"/>
    <p:sldId id="263" r:id="rId4"/>
    <p:sldId id="295" r:id="rId5"/>
    <p:sldId id="297" r:id="rId6"/>
    <p:sldId id="299" r:id="rId7"/>
    <p:sldId id="278" r:id="rId8"/>
    <p:sldId id="300" r:id="rId9"/>
    <p:sldId id="301" r:id="rId10"/>
    <p:sldId id="306" r:id="rId11"/>
    <p:sldId id="308" r:id="rId12"/>
    <p:sldId id="258" r:id="rId13"/>
    <p:sldId id="257" r:id="rId14"/>
    <p:sldId id="279" r:id="rId15"/>
    <p:sldId id="283" r:id="rId16"/>
    <p:sldId id="302" r:id="rId17"/>
    <p:sldId id="303" r:id="rId18"/>
    <p:sldId id="304" r:id="rId19"/>
    <p:sldId id="305" r:id="rId20"/>
    <p:sldId id="290" r:id="rId21"/>
    <p:sldId id="291" r:id="rId22"/>
    <p:sldId id="29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EDD619-BD9D-73BD-35F1-375D0FD4E5C1}" name="Mathew Wells" initials="MW" userId="S::m.wells@utoronto.ca::e743dc53-6e60-4c27-aa5a-c739c50416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FFCD"/>
    <a:srgbClr val="FF0000"/>
    <a:srgbClr val="616CFF"/>
    <a:srgbClr val="A66BD3"/>
    <a:srgbClr val="7A7A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0883" autoAdjust="0"/>
  </p:normalViewPr>
  <p:slideViewPr>
    <p:cSldViewPr>
      <p:cViewPr>
        <p:scale>
          <a:sx n="55" d="100"/>
          <a:sy n="55" d="100"/>
        </p:scale>
        <p:origin x="900" y="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A0C177-560D-9482-C325-600516FCB1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28AF33F0-B4B3-094D-60F8-1C9F9577EF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7BF63F-8DE4-498E-9BBF-25F957EFBD79}" type="datetimeFigureOut">
              <a:rPr lang="en-CA" smtClean="0"/>
              <a:t>2024-05-23</a:t>
            </a:fld>
            <a:endParaRPr lang="en-CA"/>
          </a:p>
        </p:txBody>
      </p:sp>
      <p:sp>
        <p:nvSpPr>
          <p:cNvPr id="4" name="Footer Placeholder 3">
            <a:extLst>
              <a:ext uri="{FF2B5EF4-FFF2-40B4-BE49-F238E27FC236}">
                <a16:creationId xmlns:a16="http://schemas.microsoft.com/office/drawing/2014/main" id="{F20E9AE8-6E69-A583-B6BD-A71CBBDD3F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7B79B9F9-25A4-0C56-7D6D-4318005847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362AD-A225-4BA3-B44A-F3173D4C8B51}" type="slidenum">
              <a:rPr lang="en-CA" smtClean="0"/>
              <a:t>‹#›</a:t>
            </a:fld>
            <a:endParaRPr lang="en-CA"/>
          </a:p>
        </p:txBody>
      </p:sp>
    </p:spTree>
    <p:extLst>
      <p:ext uri="{BB962C8B-B14F-4D97-AF65-F5344CB8AC3E}">
        <p14:creationId xmlns:p14="http://schemas.microsoft.com/office/powerpoint/2010/main" val="654697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3AFE9-98DE-429B-A9E3-D05B543229AC}" type="datetimeFigureOut">
              <a:rPr lang="en-CA" smtClean="0"/>
              <a:t>2024-05-23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F5BFE0-56E7-4513-B954-7D436DA90712}" type="slidenum">
              <a:rPr lang="en-CA" smtClean="0"/>
              <a:t>‹#›</a:t>
            </a:fld>
            <a:endParaRPr lang="en-CA"/>
          </a:p>
        </p:txBody>
      </p:sp>
    </p:spTree>
    <p:extLst>
      <p:ext uri="{BB962C8B-B14F-4D97-AF65-F5344CB8AC3E}">
        <p14:creationId xmlns:p14="http://schemas.microsoft.com/office/powerpoint/2010/main" val="41474298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25-YEAR RECORD ON A DIMICTIC LAKE REVEALS A DRAMATIC DELAY IN FALL OVERTURN TIMING</a:t>
            </a:r>
          </a:p>
        </p:txBody>
      </p:sp>
      <p:sp>
        <p:nvSpPr>
          <p:cNvPr id="4" name="Slide Number Placeholder 3"/>
          <p:cNvSpPr>
            <a:spLocks noGrp="1"/>
          </p:cNvSpPr>
          <p:nvPr>
            <p:ph type="sldNum" sz="quarter" idx="5"/>
          </p:nvPr>
        </p:nvSpPr>
        <p:spPr/>
        <p:txBody>
          <a:bodyPr/>
          <a:lstStyle/>
          <a:p>
            <a:fld id="{8AF5BFE0-56E7-4513-B954-7D436DA90712}" type="slidenum">
              <a:rPr lang="en-CA" smtClean="0"/>
              <a:t>1</a:t>
            </a:fld>
            <a:endParaRPr lang="en-CA"/>
          </a:p>
        </p:txBody>
      </p:sp>
    </p:spTree>
    <p:extLst>
      <p:ext uri="{BB962C8B-B14F-4D97-AF65-F5344CB8AC3E}">
        <p14:creationId xmlns:p14="http://schemas.microsoft.com/office/powerpoint/2010/main" val="3534394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solidFill>
                  <a:srgbClr val="000000"/>
                </a:solidFill>
                <a:effectLst/>
                <a:latin typeface="Trebuchet MS" panose="020B0603020202020204" pitchFamily="34" charset="0"/>
                <a:ea typeface="Times New Roman" panose="02020603050405020304" pitchFamily="18" charset="0"/>
                <a:cs typeface="Calibri" panose="020F0502020204030204" pitchFamily="34" charset="0"/>
              </a:rPr>
              <a:t>We defined the date of fall overturn as when the difference between top and bottom of water column was less than </a:t>
            </a:r>
            <a:r>
              <a:rPr lang="en-CA" sz="1800" dirty="0"/>
              <a:t>1°C </a:t>
            </a:r>
            <a:endParaRPr lang="en-CA" dirty="0"/>
          </a:p>
        </p:txBody>
      </p:sp>
      <p:sp>
        <p:nvSpPr>
          <p:cNvPr id="4" name="Slide Number Placeholder 3"/>
          <p:cNvSpPr>
            <a:spLocks noGrp="1"/>
          </p:cNvSpPr>
          <p:nvPr>
            <p:ph type="sldNum" sz="quarter" idx="5"/>
          </p:nvPr>
        </p:nvSpPr>
        <p:spPr/>
        <p:txBody>
          <a:bodyPr/>
          <a:lstStyle/>
          <a:p>
            <a:fld id="{8AF5BFE0-56E7-4513-B954-7D436DA90712}" type="slidenum">
              <a:rPr lang="en-CA" smtClean="0"/>
              <a:t>12</a:t>
            </a:fld>
            <a:endParaRPr lang="en-CA"/>
          </a:p>
        </p:txBody>
      </p:sp>
    </p:spTree>
    <p:extLst>
      <p:ext uri="{BB962C8B-B14F-4D97-AF65-F5344CB8AC3E}">
        <p14:creationId xmlns:p14="http://schemas.microsoft.com/office/powerpoint/2010/main" val="2987171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Turnover occurred in late September in 2000, drastically earlier than recent end of October mixing events</a:t>
            </a:r>
          </a:p>
        </p:txBody>
      </p:sp>
      <p:sp>
        <p:nvSpPr>
          <p:cNvPr id="4" name="Slide Number Placeholder 3"/>
          <p:cNvSpPr>
            <a:spLocks noGrp="1"/>
          </p:cNvSpPr>
          <p:nvPr>
            <p:ph type="sldNum" sz="quarter" idx="5"/>
          </p:nvPr>
        </p:nvSpPr>
        <p:spPr/>
        <p:txBody>
          <a:bodyPr/>
          <a:lstStyle/>
          <a:p>
            <a:fld id="{8AF5BFE0-56E7-4513-B954-7D436DA90712}" type="slidenum">
              <a:rPr lang="en-CA" smtClean="0"/>
              <a:t>14</a:t>
            </a:fld>
            <a:endParaRPr lang="en-CA"/>
          </a:p>
        </p:txBody>
      </p:sp>
    </p:spTree>
    <p:extLst>
      <p:ext uri="{BB962C8B-B14F-4D97-AF65-F5344CB8AC3E}">
        <p14:creationId xmlns:p14="http://schemas.microsoft.com/office/powerpoint/2010/main" val="402906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Crunching the numbers</a:t>
            </a:r>
          </a:p>
        </p:txBody>
      </p:sp>
      <p:sp>
        <p:nvSpPr>
          <p:cNvPr id="4" name="Slide Number Placeholder 3"/>
          <p:cNvSpPr>
            <a:spLocks noGrp="1"/>
          </p:cNvSpPr>
          <p:nvPr>
            <p:ph type="sldNum" sz="quarter" idx="5"/>
          </p:nvPr>
        </p:nvSpPr>
        <p:spPr/>
        <p:txBody>
          <a:bodyPr/>
          <a:lstStyle/>
          <a:p>
            <a:fld id="{8AF5BFE0-56E7-4513-B954-7D436DA90712}" type="slidenum">
              <a:rPr lang="en-CA" smtClean="0"/>
              <a:t>19</a:t>
            </a:fld>
            <a:endParaRPr lang="en-CA"/>
          </a:p>
        </p:txBody>
      </p:sp>
    </p:spTree>
    <p:extLst>
      <p:ext uri="{BB962C8B-B14F-4D97-AF65-F5344CB8AC3E}">
        <p14:creationId xmlns:p14="http://schemas.microsoft.com/office/powerpoint/2010/main" val="2751775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AF5BFE0-56E7-4513-B954-7D436DA90712}" type="slidenum">
              <a:rPr lang="en-CA" smtClean="0"/>
              <a:t>20</a:t>
            </a:fld>
            <a:endParaRPr lang="en-CA"/>
          </a:p>
        </p:txBody>
      </p:sp>
    </p:spTree>
    <p:extLst>
      <p:ext uri="{BB962C8B-B14F-4D97-AF65-F5344CB8AC3E}">
        <p14:creationId xmlns:p14="http://schemas.microsoft.com/office/powerpoint/2010/main" val="786442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AF5BFE0-56E7-4513-B954-7D436DA90712}" type="slidenum">
              <a:rPr lang="en-CA" smtClean="0"/>
              <a:t>21</a:t>
            </a:fld>
            <a:endParaRPr lang="en-CA"/>
          </a:p>
        </p:txBody>
      </p:sp>
    </p:spTree>
    <p:extLst>
      <p:ext uri="{BB962C8B-B14F-4D97-AF65-F5344CB8AC3E}">
        <p14:creationId xmlns:p14="http://schemas.microsoft.com/office/powerpoint/2010/main" val="296090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Fall turnover is a critical period for fish in freshwater ecosystems, as it can affect their habitat, food availability, and overall activity.</a:t>
            </a:r>
            <a:endParaRPr lang="en-CA" dirty="0"/>
          </a:p>
        </p:txBody>
      </p:sp>
      <p:sp>
        <p:nvSpPr>
          <p:cNvPr id="4" name="Slide Number Placeholder 3"/>
          <p:cNvSpPr>
            <a:spLocks noGrp="1"/>
          </p:cNvSpPr>
          <p:nvPr>
            <p:ph type="sldNum" sz="quarter" idx="5"/>
          </p:nvPr>
        </p:nvSpPr>
        <p:spPr/>
        <p:txBody>
          <a:bodyPr/>
          <a:lstStyle/>
          <a:p>
            <a:fld id="{8AF5BFE0-56E7-4513-B954-7D436DA90712}" type="slidenum">
              <a:rPr lang="en-CA" smtClean="0"/>
              <a:t>22</a:t>
            </a:fld>
            <a:endParaRPr lang="en-CA"/>
          </a:p>
        </p:txBody>
      </p:sp>
    </p:spTree>
    <p:extLst>
      <p:ext uri="{BB962C8B-B14F-4D97-AF65-F5344CB8AC3E}">
        <p14:creationId xmlns:p14="http://schemas.microsoft.com/office/powerpoint/2010/main" val="420370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1" kern="100" dirty="0">
                <a:effectLst/>
                <a:latin typeface="Calibri" panose="020F0502020204030204" pitchFamily="34" charset="0"/>
                <a:ea typeface="Calibri" panose="020F0502020204030204" pitchFamily="34" charset="0"/>
                <a:cs typeface="Times New Roman" panose="02020603050405020304" pitchFamily="18" charset="0"/>
              </a:rPr>
              <a:t>Dimictic lakes are most common lake type, especially in Ontario. They have 4 distinct seasons…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lake thermally stratifies due to differing densities between the surface and bottom layers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the surface warms up, creating a warm upper layer known as the epilimnion. Below lies a colder layer called the hypolimnion. These two layers are separated by the thermocline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the cooler air temperature causes the surface waters to continue to lose heat. As a result, the epilimnion gradually cools down and eventually becomes denser than the hypolimnion. This reversal in density triggers a mixing process known as "turnover" or "overturn," where the layers of the lake water become mixed.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redistributes oxygen and nutrients throughout the water column, replenishing the oxygen levels in deeper regions where it might have been depleted during the stratified period. </a:t>
            </a:r>
            <a:r>
              <a:rPr lang="en-US" b="0" i="0" dirty="0">
                <a:solidFill>
                  <a:srgbClr val="D1D5DB"/>
                </a:solidFill>
                <a:effectLst/>
                <a:latin typeface="Söhne"/>
              </a:rPr>
              <a:t>. This mixing supports aquatic organisms that rely on dissolved oxygen, such as fish and other organisms.</a:t>
            </a:r>
            <a:endParaRPr lang="en-US" sz="12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75000"/>
                  <a:lumOff val="25000"/>
                </a:schemeClr>
              </a:solidFill>
            </a:endParaRPr>
          </a:p>
          <a:p>
            <a:endParaRPr lang="en-CA" dirty="0"/>
          </a:p>
          <a:p>
            <a:r>
              <a:rPr lang="en-CA" dirty="0"/>
              <a:t> </a:t>
            </a:r>
          </a:p>
        </p:txBody>
      </p:sp>
      <p:sp>
        <p:nvSpPr>
          <p:cNvPr id="4" name="Slide Number Placeholder 3"/>
          <p:cNvSpPr>
            <a:spLocks noGrp="1"/>
          </p:cNvSpPr>
          <p:nvPr>
            <p:ph type="sldNum" sz="quarter" idx="5"/>
          </p:nvPr>
        </p:nvSpPr>
        <p:spPr/>
        <p:txBody>
          <a:bodyPr/>
          <a:lstStyle/>
          <a:p>
            <a:fld id="{8AF5BFE0-56E7-4513-B954-7D436DA90712}" type="slidenum">
              <a:rPr lang="en-CA" smtClean="0"/>
              <a:t>2</a:t>
            </a:fld>
            <a:endParaRPr lang="en-CA"/>
          </a:p>
        </p:txBody>
      </p:sp>
    </p:spTree>
    <p:extLst>
      <p:ext uri="{BB962C8B-B14F-4D97-AF65-F5344CB8AC3E}">
        <p14:creationId xmlns:p14="http://schemas.microsoft.com/office/powerpoint/2010/main" val="4182359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AF5BFE0-56E7-4513-B954-7D436DA90712}" type="slidenum">
              <a:rPr lang="en-CA" smtClean="0"/>
              <a:t>3</a:t>
            </a:fld>
            <a:endParaRPr lang="en-CA"/>
          </a:p>
        </p:txBody>
      </p:sp>
    </p:spTree>
    <p:extLst>
      <p:ext uri="{BB962C8B-B14F-4D97-AF65-F5344CB8AC3E}">
        <p14:creationId xmlns:p14="http://schemas.microsoft.com/office/powerpoint/2010/main" val="145142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Fall turnover is a critical period for fish in freshwater ecosystems, as it can affect their habitat, food availability, and overall activity.</a:t>
            </a:r>
            <a:endParaRPr lang="en-CA" dirty="0"/>
          </a:p>
        </p:txBody>
      </p:sp>
      <p:sp>
        <p:nvSpPr>
          <p:cNvPr id="4" name="Slide Number Placeholder 3"/>
          <p:cNvSpPr>
            <a:spLocks noGrp="1"/>
          </p:cNvSpPr>
          <p:nvPr>
            <p:ph type="sldNum" sz="quarter" idx="5"/>
          </p:nvPr>
        </p:nvSpPr>
        <p:spPr/>
        <p:txBody>
          <a:bodyPr/>
          <a:lstStyle/>
          <a:p>
            <a:fld id="{8AF5BFE0-56E7-4513-B954-7D436DA90712}" type="slidenum">
              <a:rPr lang="en-CA" smtClean="0"/>
              <a:t>4</a:t>
            </a:fld>
            <a:endParaRPr lang="en-CA"/>
          </a:p>
        </p:txBody>
      </p:sp>
    </p:spTree>
    <p:extLst>
      <p:ext uri="{BB962C8B-B14F-4D97-AF65-F5344CB8AC3E}">
        <p14:creationId xmlns:p14="http://schemas.microsoft.com/office/powerpoint/2010/main" val="1891886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Opeongo is </a:t>
            </a:r>
            <a:r>
              <a:rPr lang="en-US" dirty="0" err="1"/>
              <a:t>SouthEast</a:t>
            </a:r>
            <a:r>
              <a:rPr lang="en-US" dirty="0"/>
              <a:t> Ontario</a:t>
            </a:r>
          </a:p>
          <a:p>
            <a:endParaRPr lang="en-US" dirty="0"/>
          </a:p>
          <a:p>
            <a:r>
              <a:rPr lang="en-US" dirty="0"/>
              <a:t>Trout is stocked nearby https://geohub.lio.gov.on.ca/datasets/793ddc06b9434694b99605edca233f89/explore?filters=eyJTcGVjaWVzIjpbIkxha2UgVHJvdXQiLCJCcm9vayBUcm91dCJdfQ%3D%3D&amp;location=45.686299%2C-78.335786%2C10.70</a:t>
            </a:r>
          </a:p>
        </p:txBody>
      </p:sp>
      <p:sp>
        <p:nvSpPr>
          <p:cNvPr id="4" name="Slide Number Placeholder 3"/>
          <p:cNvSpPr>
            <a:spLocks noGrp="1"/>
          </p:cNvSpPr>
          <p:nvPr>
            <p:ph type="sldNum" sz="quarter" idx="5"/>
          </p:nvPr>
        </p:nvSpPr>
        <p:spPr/>
        <p:txBody>
          <a:bodyPr/>
          <a:lstStyle/>
          <a:p>
            <a:fld id="{8AF5BFE0-56E7-4513-B954-7D436DA90712}" type="slidenum">
              <a:rPr lang="en-CA" smtClean="0"/>
              <a:t>6</a:t>
            </a:fld>
            <a:endParaRPr lang="en-CA"/>
          </a:p>
        </p:txBody>
      </p:sp>
    </p:spTree>
    <p:extLst>
      <p:ext uri="{BB962C8B-B14F-4D97-AF65-F5344CB8AC3E}">
        <p14:creationId xmlns:p14="http://schemas.microsoft.com/office/powerpoint/2010/main" val="2454868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Simco</a:t>
            </a:r>
            <a:r>
              <a:rPr lang="en-CA" dirty="0"/>
              <a:t> is </a:t>
            </a:r>
            <a:r>
              <a:rPr lang="en-CA" dirty="0" err="1"/>
              <a:t>inbetween</a:t>
            </a:r>
            <a:r>
              <a:rPr lang="en-CA" dirty="0"/>
              <a:t> Opeongo and Georgian Bay</a:t>
            </a:r>
          </a:p>
        </p:txBody>
      </p:sp>
      <p:sp>
        <p:nvSpPr>
          <p:cNvPr id="4" name="Slide Number Placeholder 3"/>
          <p:cNvSpPr>
            <a:spLocks noGrp="1"/>
          </p:cNvSpPr>
          <p:nvPr>
            <p:ph type="sldNum" sz="quarter" idx="5"/>
          </p:nvPr>
        </p:nvSpPr>
        <p:spPr/>
        <p:txBody>
          <a:bodyPr/>
          <a:lstStyle/>
          <a:p>
            <a:fld id="{8AF5BFE0-56E7-4513-B954-7D436DA90712}" type="slidenum">
              <a:rPr lang="en-CA" smtClean="0"/>
              <a:t>7</a:t>
            </a:fld>
            <a:endParaRPr lang="en-CA"/>
          </a:p>
        </p:txBody>
      </p:sp>
    </p:spTree>
    <p:extLst>
      <p:ext uri="{BB962C8B-B14F-4D97-AF65-F5344CB8AC3E}">
        <p14:creationId xmlns:p14="http://schemas.microsoft.com/office/powerpoint/2010/main" val="2438631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saw 5-15% mentioned somewhere</a:t>
            </a:r>
          </a:p>
        </p:txBody>
      </p:sp>
      <p:sp>
        <p:nvSpPr>
          <p:cNvPr id="4" name="Slide Number Placeholder 3"/>
          <p:cNvSpPr>
            <a:spLocks noGrp="1"/>
          </p:cNvSpPr>
          <p:nvPr>
            <p:ph type="sldNum" sz="quarter" idx="5"/>
          </p:nvPr>
        </p:nvSpPr>
        <p:spPr/>
        <p:txBody>
          <a:bodyPr/>
          <a:lstStyle/>
          <a:p>
            <a:fld id="{8AF5BFE0-56E7-4513-B954-7D436DA90712}" type="slidenum">
              <a:rPr lang="en-CA" smtClean="0"/>
              <a:t>8</a:t>
            </a:fld>
            <a:endParaRPr lang="en-CA"/>
          </a:p>
        </p:txBody>
      </p:sp>
    </p:spTree>
    <p:extLst>
      <p:ext uri="{BB962C8B-B14F-4D97-AF65-F5344CB8AC3E}">
        <p14:creationId xmlns:p14="http://schemas.microsoft.com/office/powerpoint/2010/main" val="2633862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a:r>
            <a:r>
              <a:rPr lang="en-US" dirty="0"/>
              <a:t>Lake </a:t>
            </a:r>
            <a:r>
              <a:rPr lang="en-US" dirty="0" err="1"/>
              <a:t>Opeongo,West</a:t>
            </a:r>
            <a:r>
              <a:rPr lang="en-US" dirty="0"/>
              <a:t> Basin String Site,2004,6/4/2004 15:00:00,11/17/2004 10:04:00,15,Min.,45.693720,-78.403420,Logger 1 recorded every 8 min. all other loggers recorded ever 15 min.</a:t>
            </a:r>
          </a:p>
          <a:p>
            <a:r>
              <a:rPr lang="en-US" dirty="0"/>
              <a:t>Lake </a:t>
            </a:r>
            <a:r>
              <a:rPr lang="en-US" dirty="0" err="1"/>
              <a:t>Opeongo,West</a:t>
            </a:r>
            <a:r>
              <a:rPr lang="en-US" dirty="0"/>
              <a:t> Basin String Site,2003,5/10/2003 9:32:00,10/27/2003 13:00:00,8,Min.,45.694250,-78.402580,5 of the thermistors did not download and the data could not be recovered by Onset</a:t>
            </a:r>
          </a:p>
          <a:p>
            <a:r>
              <a:rPr lang="en-CA" dirty="0"/>
              <a:t>Lake </a:t>
            </a:r>
            <a:r>
              <a:rPr lang="en-CA" dirty="0" err="1"/>
              <a:t>Opeongo,Jones</a:t>
            </a:r>
            <a:r>
              <a:rPr lang="en-CA" dirty="0"/>
              <a:t> Bay String Site,2018,5/18/2018 13:45:00,10/31/2018 13:15:00,15,Min.,45.687240,-78.350790,No data from logger at 1.5m</a:t>
            </a:r>
            <a:endParaRPr lang="en-US" dirty="0"/>
          </a:p>
          <a:p>
            <a:r>
              <a:rPr lang="en-US" dirty="0"/>
              <a:t>Lake </a:t>
            </a:r>
            <a:r>
              <a:rPr lang="en-US" dirty="0" err="1"/>
              <a:t>Opeongo,Jones</a:t>
            </a:r>
            <a:r>
              <a:rPr lang="en-US" dirty="0"/>
              <a:t> Bay String Site,2014,5/22/2014 11:00:00,10/28/2014 11:00:00,15,Min.,45.687240,-78.350790,String broke loose - no data between July 15 and July 24</a:t>
            </a:r>
          </a:p>
          <a:p>
            <a:r>
              <a:rPr lang="en-US" dirty="0"/>
              <a:t>Lake </a:t>
            </a:r>
            <a:r>
              <a:rPr lang="en-US" dirty="0" err="1"/>
              <a:t>Opeongo,Jones</a:t>
            </a:r>
            <a:r>
              <a:rPr lang="en-US" dirty="0"/>
              <a:t> Bay String Site,2010,4/26/2010 15:45:00,11/16/2010 9:30:00,15,Min.,45.687240,-78.350790,String </a:t>
            </a:r>
            <a:r>
              <a:rPr lang="en-US" dirty="0" err="1"/>
              <a:t>Bouy</a:t>
            </a:r>
            <a:r>
              <a:rPr lang="en-US" dirty="0"/>
              <a:t> broke loose (on July 28 @ 4:00 PM). The string was recovered on  Aug 16 and repositioned on Sept 01 at 11:30 AM</a:t>
            </a:r>
          </a:p>
          <a:p>
            <a:r>
              <a:rPr lang="en-US" dirty="0"/>
              <a:t>15:16:20,15,Min.,45.687450,-78.350800,Offloaded and reset mid summer, loggers were not properly synched after July 24, 15:00</a:t>
            </a:r>
          </a:p>
          <a:p>
            <a:r>
              <a:rPr lang="en-US" dirty="0"/>
              <a:t>Lake </a:t>
            </a:r>
            <a:r>
              <a:rPr lang="en-US" dirty="0" err="1"/>
              <a:t>Opeongo,Jones</a:t>
            </a:r>
            <a:r>
              <a:rPr lang="en-US" dirty="0"/>
              <a:t> Bay String Site,2004,6/4/2004 14:45:00,11/17/2004 10:00:00,15,Min.,45.687470,-78.350890,Logger 6 recorded every 10 min. all other loggers recorded every 15 min</a:t>
            </a:r>
            <a:endParaRPr lang="en-CA" dirty="0"/>
          </a:p>
          <a:p>
            <a:endParaRPr lang="en-CA" dirty="0"/>
          </a:p>
          <a:p>
            <a:r>
              <a:rPr lang="en-US" b="0" i="0" dirty="0">
                <a:solidFill>
                  <a:srgbClr val="E8EAED"/>
                </a:solidFill>
                <a:effectLst/>
                <a:latin typeface="Google Sans"/>
              </a:rPr>
              <a:t>he Onset U22-001 HOBO Pro v2 Water Temperature Data Logger is durable with 12-bit resolution. Complete with a precision sensor for ±0.2°C accuracy, this logger </a:t>
            </a:r>
            <a:r>
              <a:rPr lang="en-US" b="0" i="0" dirty="0">
                <a:solidFill>
                  <a:srgbClr val="E2EEFF"/>
                </a:solidFill>
                <a:effectLst/>
                <a:latin typeface="Google Sans"/>
              </a:rPr>
              <a:t>measures temperatures between -40°C and 70°C (-40°F to 158°F) in air and up to 50°C (122°F) in water</a:t>
            </a:r>
            <a:r>
              <a:rPr lang="en-US" b="0" i="0" dirty="0">
                <a:solidFill>
                  <a:srgbClr val="E8EAED"/>
                </a:solidFill>
                <a:effectLst/>
                <a:latin typeface="Google Sans"/>
              </a:rPr>
              <a:t>.</a:t>
            </a:r>
            <a:endParaRPr lang="en-CA" dirty="0"/>
          </a:p>
        </p:txBody>
      </p:sp>
      <p:sp>
        <p:nvSpPr>
          <p:cNvPr id="4" name="Slide Number Placeholder 3"/>
          <p:cNvSpPr>
            <a:spLocks noGrp="1"/>
          </p:cNvSpPr>
          <p:nvPr>
            <p:ph type="sldNum" sz="quarter" idx="5"/>
          </p:nvPr>
        </p:nvSpPr>
        <p:spPr/>
        <p:txBody>
          <a:bodyPr/>
          <a:lstStyle/>
          <a:p>
            <a:fld id="{8AF5BFE0-56E7-4513-B954-7D436DA90712}" type="slidenum">
              <a:rPr lang="en-CA" smtClean="0"/>
              <a:t>10</a:t>
            </a:fld>
            <a:endParaRPr lang="en-CA"/>
          </a:p>
        </p:txBody>
      </p:sp>
    </p:spTree>
    <p:extLst>
      <p:ext uri="{BB962C8B-B14F-4D97-AF65-F5344CB8AC3E}">
        <p14:creationId xmlns:p14="http://schemas.microsoft.com/office/powerpoint/2010/main" val="681058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t>
            </a:r>
            <a:r>
              <a:rPr lang="en-US" dirty="0"/>
              <a:t>Lake </a:t>
            </a:r>
            <a:r>
              <a:rPr lang="en-US" dirty="0" err="1"/>
              <a:t>Opeongo,West</a:t>
            </a:r>
            <a:r>
              <a:rPr lang="en-US" dirty="0"/>
              <a:t> Basin String Site,2004,6/4/2004 15:00:00,11/17/2004 10:04:00,15,Min.,45.693720,-78.403420,Logger 1 recorded every 8 min. all other loggers recorded ever 15 min.</a:t>
            </a:r>
          </a:p>
          <a:p>
            <a:r>
              <a:rPr lang="en-US" dirty="0"/>
              <a:t>Lake </a:t>
            </a:r>
            <a:r>
              <a:rPr lang="en-US" dirty="0" err="1"/>
              <a:t>Opeongo,West</a:t>
            </a:r>
            <a:r>
              <a:rPr lang="en-US" dirty="0"/>
              <a:t> Basin String Site,2003,5/10/2003 9:32:00,10/27/2003 13:00:00,8,Min.,45.694250,-78.402580,5 of the thermistors did not download and the data could not be recovered by Onset</a:t>
            </a:r>
          </a:p>
          <a:p>
            <a:r>
              <a:rPr lang="en-CA" dirty="0"/>
              <a:t>Lake </a:t>
            </a:r>
            <a:r>
              <a:rPr lang="en-CA" dirty="0" err="1"/>
              <a:t>Opeongo,Jones</a:t>
            </a:r>
            <a:r>
              <a:rPr lang="en-CA" dirty="0"/>
              <a:t> Bay String Site,2018,5/18/2018 13:45:00,10/31/2018 13:15:00,15,Min.,45.687240,-78.350790,No data from logger at 1.5m</a:t>
            </a:r>
            <a:endParaRPr lang="en-US" dirty="0"/>
          </a:p>
          <a:p>
            <a:r>
              <a:rPr lang="en-US" dirty="0"/>
              <a:t>Lake </a:t>
            </a:r>
            <a:r>
              <a:rPr lang="en-US" dirty="0" err="1"/>
              <a:t>Opeongo,Jones</a:t>
            </a:r>
            <a:r>
              <a:rPr lang="en-US" dirty="0"/>
              <a:t> Bay String Site,2014,5/22/2014 11:00:00,10/28/2014 11:00:00,15,Min.,45.687240,-78.350790,String broke loose - no data between July 15 and July 24</a:t>
            </a:r>
          </a:p>
          <a:p>
            <a:r>
              <a:rPr lang="en-US" dirty="0"/>
              <a:t>Lake </a:t>
            </a:r>
            <a:r>
              <a:rPr lang="en-US" dirty="0" err="1"/>
              <a:t>Opeongo,Jones</a:t>
            </a:r>
            <a:r>
              <a:rPr lang="en-US" dirty="0"/>
              <a:t> Bay String Site,2010,4/26/2010 15:45:00,11/16/2010 9:30:00,15,Min.,45.687240,-78.350790,String </a:t>
            </a:r>
            <a:r>
              <a:rPr lang="en-US" dirty="0" err="1"/>
              <a:t>Bouy</a:t>
            </a:r>
            <a:r>
              <a:rPr lang="en-US" dirty="0"/>
              <a:t> broke loose (on July 28 @ 4:00 PM). The string was recovered on  Aug 16 and repositioned on Sept 01 at 11:30 AM</a:t>
            </a:r>
          </a:p>
          <a:p>
            <a:r>
              <a:rPr lang="en-US" dirty="0"/>
              <a:t>15:16:20,15,Min.,45.687450,-78.350800,Offloaded and reset mid summer, loggers were not properly synched after July 24, 15:00</a:t>
            </a:r>
          </a:p>
          <a:p>
            <a:r>
              <a:rPr lang="en-US" dirty="0"/>
              <a:t>Lake </a:t>
            </a:r>
            <a:r>
              <a:rPr lang="en-US" dirty="0" err="1"/>
              <a:t>Opeongo,Jones</a:t>
            </a:r>
            <a:r>
              <a:rPr lang="en-US" dirty="0"/>
              <a:t> Bay String Site,2004,6/4/2004 14:45:00,11/17/2004 10:00:00,15,Min.,45.687470,-78.350890,Logger 6 recorded every 10 min. all other loggers recorded every 15 min</a:t>
            </a:r>
            <a:endParaRPr lang="en-CA" dirty="0"/>
          </a:p>
          <a:p>
            <a:endParaRPr lang="en-CA" dirty="0"/>
          </a:p>
          <a:p>
            <a:r>
              <a:rPr lang="en-US" b="0" i="0" dirty="0">
                <a:solidFill>
                  <a:srgbClr val="E8EAED"/>
                </a:solidFill>
                <a:effectLst/>
                <a:latin typeface="Google Sans"/>
              </a:rPr>
              <a:t>he Onset U22-001 HOBO Pro v2 Water Temperature Data Logger is durable with 12-bit resolution. Complete with a precision sensor for ±0.2°C accuracy, this logger </a:t>
            </a:r>
            <a:r>
              <a:rPr lang="en-US" b="0" i="0" dirty="0">
                <a:solidFill>
                  <a:srgbClr val="E2EEFF"/>
                </a:solidFill>
                <a:effectLst/>
                <a:latin typeface="Google Sans"/>
              </a:rPr>
              <a:t>measures temperatures between -40°C and 70°C (-40°F to 158°F) in air and up to 50°C (122°F) in water</a:t>
            </a:r>
            <a:r>
              <a:rPr lang="en-US" b="0" i="0" dirty="0">
                <a:solidFill>
                  <a:srgbClr val="E8EAED"/>
                </a:solidFill>
                <a:effectLst/>
                <a:latin typeface="Google Sans"/>
              </a:rPr>
              <a:t>.</a:t>
            </a:r>
            <a:endParaRPr lang="en-CA" dirty="0"/>
          </a:p>
        </p:txBody>
      </p:sp>
      <p:sp>
        <p:nvSpPr>
          <p:cNvPr id="4" name="Slide Number Placeholder 3"/>
          <p:cNvSpPr>
            <a:spLocks noGrp="1"/>
          </p:cNvSpPr>
          <p:nvPr>
            <p:ph type="sldNum" sz="quarter" idx="5"/>
          </p:nvPr>
        </p:nvSpPr>
        <p:spPr/>
        <p:txBody>
          <a:bodyPr/>
          <a:lstStyle/>
          <a:p>
            <a:fld id="{8AF5BFE0-56E7-4513-B954-7D436DA90712}" type="slidenum">
              <a:rPr lang="en-CA" smtClean="0"/>
              <a:t>11</a:t>
            </a:fld>
            <a:endParaRPr lang="en-CA"/>
          </a:p>
        </p:txBody>
      </p:sp>
    </p:spTree>
    <p:extLst>
      <p:ext uri="{BB962C8B-B14F-4D97-AF65-F5344CB8AC3E}">
        <p14:creationId xmlns:p14="http://schemas.microsoft.com/office/powerpoint/2010/main" val="3447056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C2A58F-55FC-4621-959C-03368E807288}"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1322616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8A17A5-ECC0-4A5E-BA08-EB86A172AAD4}"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231297282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8A17A5-ECC0-4A5E-BA08-EB86A172AAD4}"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8E8B3A2-B708-47A7-BDDF-8EC41A203CAD}"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6003335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8A17A5-ECC0-4A5E-BA08-EB86A172AAD4}"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40591608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8A17A5-ECC0-4A5E-BA08-EB86A172AAD4}"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8E8B3A2-B708-47A7-BDDF-8EC41A203CAD}"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0325249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08A17A5-ECC0-4A5E-BA08-EB86A172AAD4}"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259848062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41D6C-BB8C-46D5-9F81-DDB9A2CD2A1D}"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607172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A1935A-83DB-42E2-A86A-5B7A06049E0D}"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2461680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6582B6-193C-4FED-9538-AE389991FB43}"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6005" y="244475"/>
            <a:ext cx="683339" cy="365125"/>
          </a:xfrm>
        </p:spPr>
        <p:txBody>
          <a:bodyPr/>
          <a:lstStyle>
            <a:lvl1pPr>
              <a:defRPr sz="1600"/>
            </a:lvl1pPr>
          </a:lstStyle>
          <a:p>
            <a:fld id="{D8E8B3A2-B708-47A7-BDDF-8EC41A203CAD}" type="slidenum">
              <a:rPr lang="en-CA" smtClean="0"/>
              <a:pPr/>
              <a:t>‹#›</a:t>
            </a:fld>
            <a:endParaRPr lang="en-CA" dirty="0"/>
          </a:p>
        </p:txBody>
      </p:sp>
    </p:spTree>
    <p:extLst>
      <p:ext uri="{BB962C8B-B14F-4D97-AF65-F5344CB8AC3E}">
        <p14:creationId xmlns:p14="http://schemas.microsoft.com/office/powerpoint/2010/main" val="169600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CC1CEB-C795-4EAF-95E3-48D84994E06C}" type="datetime1">
              <a:rPr lang="en-CA" smtClean="0"/>
              <a:t>2024-05-23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18692" y="444615"/>
            <a:ext cx="683339" cy="365125"/>
          </a:xfrm>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2668881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3B20DB-16DE-4ABF-AECC-8E3972B555F9}" type="datetime1">
              <a:rPr lang="en-CA" smtClean="0"/>
              <a:t>2024-05-23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347402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024C25-1CDC-4B44-9577-6B25F918ABA7}" type="datetime1">
              <a:rPr lang="en-CA" smtClean="0"/>
              <a:t>2024-05-23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4188301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B72904-6D74-42D9-8402-D8E7AC14DE3B}" type="datetime1">
              <a:rPr lang="en-CA" smtClean="0"/>
              <a:t>2024-05-23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1488997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9EF13-3A21-4CA1-8417-FF389F467312}" type="datetime1">
              <a:rPr lang="en-CA" smtClean="0"/>
              <a:t>2024-05-23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a:xfrm>
            <a:off x="493265" y="451513"/>
            <a:ext cx="683339" cy="365125"/>
          </a:xfrm>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3666747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170DA-B228-4826-9885-3FB6BC4A4288}" type="datetime1">
              <a:rPr lang="en-CA" smtClean="0"/>
              <a:t>2024-05-23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3156333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272793-0875-4677-8C50-BEEE98FF4721}" type="datetime1">
              <a:rPr lang="en-CA" smtClean="0"/>
              <a:t>2024-05-23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8E8B3A2-B708-47A7-BDDF-8EC41A203CAD}" type="slidenum">
              <a:rPr lang="en-CA" smtClean="0"/>
              <a:t>‹#›</a:t>
            </a:fld>
            <a:endParaRPr lang="en-CA"/>
          </a:p>
        </p:txBody>
      </p:sp>
    </p:spTree>
    <p:extLst>
      <p:ext uri="{BB962C8B-B14F-4D97-AF65-F5344CB8AC3E}">
        <p14:creationId xmlns:p14="http://schemas.microsoft.com/office/powerpoint/2010/main" val="1071311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08A17A5-ECC0-4A5E-BA08-EB86A172AAD4}" type="datetime1">
              <a:rPr lang="en-CA" smtClean="0"/>
              <a:t>2024-05-23</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07063" y="244475"/>
            <a:ext cx="683339" cy="365125"/>
          </a:xfrm>
          <a:prstGeom prst="rect">
            <a:avLst/>
          </a:prstGeom>
        </p:spPr>
        <p:txBody>
          <a:bodyPr vert="horz" lIns="91440" tIns="45720" rIns="91440" bIns="45720" rtlCol="0" anchor="ctr"/>
          <a:lstStyle>
            <a:lvl1pPr algn="r">
              <a:defRPr sz="2000">
                <a:solidFill>
                  <a:schemeClr val="tx1"/>
                </a:solidFill>
              </a:defRPr>
            </a:lvl1pPr>
          </a:lstStyle>
          <a:p>
            <a:fld id="{D8E8B3A2-B708-47A7-BDDF-8EC41A203CAD}" type="slidenum">
              <a:rPr lang="en-CA" smtClean="0"/>
              <a:pPr/>
              <a:t>‹#›</a:t>
            </a:fld>
            <a:endParaRPr lang="en-CA" dirty="0"/>
          </a:p>
        </p:txBody>
      </p:sp>
    </p:spTree>
    <p:extLst>
      <p:ext uri="{BB962C8B-B14F-4D97-AF65-F5344CB8AC3E}">
        <p14:creationId xmlns:p14="http://schemas.microsoft.com/office/powerpoint/2010/main" val="4335824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gif"/><Relationship Id="rId4" Type="http://schemas.microsoft.com/office/2007/relationships/hdphoto" Target="../media/hdphoto1.wdp"/><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image" Target="../media/image13.png"/><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hdphoto" Target="../media/hdphoto6.wdp"/><Relationship Id="rId5" Type="http://schemas.openxmlformats.org/officeDocument/2006/relationships/image" Target="../media/image7.png"/><Relationship Id="rId15" Type="http://schemas.openxmlformats.org/officeDocument/2006/relationships/image" Target="../media/image20.png"/><Relationship Id="rId10" Type="http://schemas.openxmlformats.org/officeDocument/2006/relationships/image" Target="../media/image17.png"/><Relationship Id="rId4" Type="http://schemas.microsoft.com/office/2007/relationships/hdphoto" Target="../media/hdphoto4.wdp"/><Relationship Id="rId9" Type="http://schemas.microsoft.com/office/2007/relationships/hdphoto" Target="../media/hdphoto5.wdp"/><Relationship Id="rId1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D523-84C8-50B8-1492-73C713978D18}"/>
              </a:ext>
            </a:extLst>
          </p:cNvPr>
          <p:cNvSpPr>
            <a:spLocks noGrp="1"/>
          </p:cNvSpPr>
          <p:nvPr>
            <p:ph type="title"/>
          </p:nvPr>
        </p:nvSpPr>
        <p:spPr>
          <a:xfrm>
            <a:off x="191344" y="764704"/>
            <a:ext cx="5430378" cy="2107063"/>
          </a:xfrm>
        </p:spPr>
        <p:txBody>
          <a:bodyPr vert="horz" lIns="91440" tIns="45720" rIns="91440" bIns="45720" rtlCol="0" anchor="b">
            <a:noAutofit/>
          </a:bodyPr>
          <a:lstStyle/>
          <a:p>
            <a:r>
              <a:rPr lang="en-CA" sz="3200" b="1" dirty="0"/>
              <a:t>A 25-YEAR DIMICTIC LAKE RECORD REVEALS A DRAMATIC DELAY IN FALL TURNOVER TIMING</a:t>
            </a:r>
          </a:p>
        </p:txBody>
      </p:sp>
      <p:sp>
        <p:nvSpPr>
          <p:cNvPr id="24" name="Slide Number Placeholder 23">
            <a:extLst>
              <a:ext uri="{FF2B5EF4-FFF2-40B4-BE49-F238E27FC236}">
                <a16:creationId xmlns:a16="http://schemas.microsoft.com/office/drawing/2014/main" id="{601CDE30-AFFA-E795-DE65-1105A8629331}"/>
              </a:ext>
            </a:extLst>
          </p:cNvPr>
          <p:cNvSpPr>
            <a:spLocks noGrp="1"/>
          </p:cNvSpPr>
          <p:nvPr>
            <p:ph type="sldNum" sz="quarter" idx="12"/>
          </p:nvPr>
        </p:nvSpPr>
        <p:spPr/>
        <p:txBody>
          <a:bodyPr/>
          <a:lstStyle/>
          <a:p>
            <a:fld id="{D8E8B3A2-B708-47A7-BDDF-8EC41A203CAD}" type="slidenum">
              <a:rPr lang="en-CA" smtClean="0"/>
              <a:t>1</a:t>
            </a:fld>
            <a:endParaRPr lang="en-CA"/>
          </a:p>
        </p:txBody>
      </p:sp>
      <p:pic>
        <p:nvPicPr>
          <p:cNvPr id="23" name="Picture 22" descr="A body of water with clouds and hills in the background&#10;&#10;Description automatically generated">
            <a:extLst>
              <a:ext uri="{FF2B5EF4-FFF2-40B4-BE49-F238E27FC236}">
                <a16:creationId xmlns:a16="http://schemas.microsoft.com/office/drawing/2014/main" id="{C114E336-CAF8-562F-F9D3-6B1A801D725B}"/>
              </a:ext>
            </a:extLst>
          </p:cNvPr>
          <p:cNvPicPr>
            <a:picLocks noChangeAspect="1"/>
          </p:cNvPicPr>
          <p:nvPr/>
        </p:nvPicPr>
        <p:blipFill rotWithShape="1">
          <a:blip r:embed="rId3">
            <a:extLst>
              <a:ext uri="{28A0092B-C50C-407E-A947-70E740481C1C}">
                <a14:useLocalDpi xmlns:a14="http://schemas.microsoft.com/office/drawing/2010/main" val="0"/>
              </a:ext>
            </a:extLst>
          </a:blip>
          <a:srcRect t="2654" b="11086"/>
          <a:stretch/>
        </p:blipFill>
        <p:spPr>
          <a:xfrm>
            <a:off x="4917441" y="10"/>
            <a:ext cx="727456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TextBox 2">
            <a:extLst>
              <a:ext uri="{FF2B5EF4-FFF2-40B4-BE49-F238E27FC236}">
                <a16:creationId xmlns:a16="http://schemas.microsoft.com/office/drawing/2014/main" id="{D0E98585-0449-CB50-E78D-DD742BE4FB6B}"/>
              </a:ext>
            </a:extLst>
          </p:cNvPr>
          <p:cNvSpPr txBox="1"/>
          <p:nvPr/>
        </p:nvSpPr>
        <p:spPr>
          <a:xfrm>
            <a:off x="0" y="3212976"/>
            <a:ext cx="4743994" cy="1754326"/>
          </a:xfrm>
          <a:prstGeom prst="rect">
            <a:avLst/>
          </a:prstGeom>
          <a:solidFill>
            <a:schemeClr val="accent1">
              <a:lumMod val="60000"/>
              <a:lumOff val="40000"/>
            </a:schemeClr>
          </a:solidFill>
        </p:spPr>
        <p:txBody>
          <a:bodyPr wrap="square" rtlCol="0">
            <a:spAutoFit/>
          </a:bodyPr>
          <a:lstStyle/>
          <a:p>
            <a:r>
              <a:rPr lang="en-US" sz="1800" kern="0" dirty="0">
                <a:effectLst/>
                <a:latin typeface="Helvetica" pitchFamily="2" charset="0"/>
                <a:ea typeface="Aptos" panose="020B0004020202020204" pitchFamily="34" charset="0"/>
                <a:cs typeface="Helvetica" pitchFamily="2" charset="0"/>
              </a:rPr>
              <a:t>Anson Chow</a:t>
            </a:r>
            <a:r>
              <a:rPr lang="en-US" sz="1800" kern="0" baseline="30000" dirty="0">
                <a:effectLst/>
                <a:latin typeface="Helvetica" pitchFamily="2" charset="0"/>
                <a:ea typeface="Aptos" panose="020B0004020202020204" pitchFamily="34" charset="0"/>
                <a:cs typeface="Helvetica" pitchFamily="2" charset="0"/>
              </a:rPr>
              <a:t>1</a:t>
            </a:r>
            <a:r>
              <a:rPr lang="en-US" sz="1800" kern="0" dirty="0">
                <a:effectLst/>
                <a:latin typeface="Helvetica" pitchFamily="2" charset="0"/>
                <a:ea typeface="Aptos" panose="020B0004020202020204" pitchFamily="34" charset="0"/>
                <a:cs typeface="Helvetica" pitchFamily="2" charset="0"/>
              </a:rPr>
              <a:t>, Mathew Wells</a:t>
            </a:r>
            <a:r>
              <a:rPr lang="en-US" sz="1800" kern="0" baseline="30000" dirty="0">
                <a:effectLst/>
                <a:latin typeface="Helvetica" pitchFamily="2" charset="0"/>
                <a:ea typeface="Aptos" panose="020B0004020202020204" pitchFamily="34" charset="0"/>
                <a:cs typeface="Helvetica" pitchFamily="2" charset="0"/>
              </a:rPr>
              <a:t>1</a:t>
            </a:r>
            <a:r>
              <a:rPr lang="en-US" sz="1800" kern="0" dirty="0">
                <a:effectLst/>
                <a:latin typeface="Helvetica" pitchFamily="2" charset="0"/>
                <a:ea typeface="Aptos" panose="020B0004020202020204" pitchFamily="34" charset="0"/>
                <a:cs typeface="Helvetica" pitchFamily="2" charset="0"/>
              </a:rPr>
              <a:t>, Trevor Middel</a:t>
            </a:r>
            <a:r>
              <a:rPr lang="en-US" sz="1800" kern="0" baseline="30000" dirty="0">
                <a:effectLst/>
                <a:latin typeface="Helvetica" pitchFamily="2" charset="0"/>
                <a:ea typeface="Aptos" panose="020B0004020202020204" pitchFamily="34" charset="0"/>
                <a:cs typeface="Helvetica" pitchFamily="2" charset="0"/>
              </a:rPr>
              <a:t>2</a:t>
            </a:r>
            <a:r>
              <a:rPr lang="en-US" sz="1800" kern="0" dirty="0">
                <a:effectLst/>
                <a:latin typeface="Helvetica" pitchFamily="2" charset="0"/>
                <a:ea typeface="Aptos" panose="020B0004020202020204" pitchFamily="34" charset="0"/>
                <a:cs typeface="Helvetica" pitchFamily="2" charset="0"/>
              </a:rPr>
              <a:t> and Mark Ridgway</a:t>
            </a:r>
            <a:r>
              <a:rPr lang="en-US" sz="1800" kern="0" baseline="30000" dirty="0">
                <a:effectLst/>
                <a:latin typeface="Helvetica" pitchFamily="2" charset="0"/>
                <a:ea typeface="Aptos" panose="020B0004020202020204" pitchFamily="34" charset="0"/>
                <a:cs typeface="Helvetica" pitchFamily="2" charset="0"/>
              </a:rPr>
              <a:t>2</a:t>
            </a:r>
          </a:p>
          <a:p>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0" baseline="30000" dirty="0">
                <a:effectLst/>
                <a:latin typeface="Helvetica" panose="020B0604020202020204" pitchFamily="34" charset="0"/>
                <a:ea typeface="Aptos" panose="020B0004020202020204" pitchFamily="34" charset="0"/>
                <a:cs typeface="Helvetica" panose="020B0604020202020204" pitchFamily="34" charset="0"/>
              </a:rPr>
              <a:t>1</a:t>
            </a:r>
            <a:r>
              <a:rPr lang="en-US" sz="1800" kern="0" dirty="0">
                <a:effectLst/>
                <a:latin typeface="Helvetica" panose="020B0604020202020204" pitchFamily="34" charset="0"/>
                <a:ea typeface="Aptos" panose="020B0004020202020204" pitchFamily="34" charset="0"/>
                <a:cs typeface="Helvetica" panose="020B0604020202020204" pitchFamily="34" charset="0"/>
              </a:rPr>
              <a:t> University of Toronto </a:t>
            </a:r>
            <a:r>
              <a:rPr lang="en-CA" sz="1800" kern="100" dirty="0">
                <a:effectLst/>
                <a:latin typeface="Helvetica" panose="020B0604020202020204" pitchFamily="34" charset="0"/>
                <a:ea typeface="Aptos" panose="020B0004020202020204" pitchFamily="34" charset="0"/>
                <a:cs typeface="Helvetica" panose="020B0604020202020204" pitchFamily="34" charset="0"/>
              </a:rPr>
              <a:t>Scarborough</a:t>
            </a:r>
          </a:p>
          <a:p>
            <a:r>
              <a:rPr lang="en-CA" sz="1800" kern="100" baseline="30000" dirty="0">
                <a:effectLst/>
                <a:latin typeface="Helvetica" panose="020B0604020202020204" pitchFamily="34" charset="0"/>
                <a:ea typeface="Aptos" panose="020B0004020202020204" pitchFamily="34" charset="0"/>
                <a:cs typeface="Helvetica" panose="020B0604020202020204" pitchFamily="34" charset="0"/>
              </a:rPr>
              <a:t>2</a:t>
            </a:r>
            <a:r>
              <a:rPr lang="en-CA" sz="1800" kern="100" dirty="0">
                <a:effectLst/>
                <a:latin typeface="Helvetica" panose="020B0604020202020204" pitchFamily="34" charset="0"/>
                <a:ea typeface="Aptos" panose="020B0004020202020204" pitchFamily="34" charset="0"/>
                <a:cs typeface="Helvetica" panose="020B0604020202020204" pitchFamily="34" charset="0"/>
              </a:rPr>
              <a:t> Ontario Ministry of Natural resources and Forestry</a:t>
            </a:r>
          </a:p>
        </p:txBody>
      </p:sp>
      <p:pic>
        <p:nvPicPr>
          <p:cNvPr id="6" name="Picture 5" descr="A blue background with white text&#10;&#10;Description automatically generated">
            <a:extLst>
              <a:ext uri="{FF2B5EF4-FFF2-40B4-BE49-F238E27FC236}">
                <a16:creationId xmlns:a16="http://schemas.microsoft.com/office/drawing/2014/main" id="{715D9CC3-8CB6-8C44-CDA9-5E51C0E5A518}"/>
              </a:ext>
            </a:extLst>
          </p:cNvPr>
          <p:cNvPicPr>
            <a:picLocks noChangeAspect="1"/>
          </p:cNvPicPr>
          <p:nvPr/>
        </p:nvPicPr>
        <p:blipFill rotWithShape="1">
          <a:blip r:embed="rId4">
            <a:extLst>
              <a:ext uri="{28A0092B-C50C-407E-A947-70E740481C1C}">
                <a14:useLocalDpi xmlns:a14="http://schemas.microsoft.com/office/drawing/2010/main" val="0"/>
              </a:ext>
            </a:extLst>
          </a:blip>
          <a:srcRect t="13149" b="24865"/>
          <a:stretch/>
        </p:blipFill>
        <p:spPr>
          <a:xfrm>
            <a:off x="0" y="5445224"/>
            <a:ext cx="4362044" cy="1412776"/>
          </a:xfrm>
          <a:prstGeom prst="rect">
            <a:avLst/>
          </a:prstGeom>
        </p:spPr>
      </p:pic>
      <p:pic>
        <p:nvPicPr>
          <p:cNvPr id="12" name="Picture 11" descr="A red circle with white leaf in it&#10;&#10;Description automatically generated">
            <a:extLst>
              <a:ext uri="{FF2B5EF4-FFF2-40B4-BE49-F238E27FC236}">
                <a16:creationId xmlns:a16="http://schemas.microsoft.com/office/drawing/2014/main" id="{AC6392ED-3FC5-9173-0B51-5F54658B1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6159" y="5517233"/>
            <a:ext cx="3083955" cy="1322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yellow fish with blue background&#10;&#10;Description automatically generated">
            <a:extLst>
              <a:ext uri="{FF2B5EF4-FFF2-40B4-BE49-F238E27FC236}">
                <a16:creationId xmlns:a16="http://schemas.microsoft.com/office/drawing/2014/main" id="{77CF70B7-09C9-C6BE-00A6-EE2433C0BC20}"/>
              </a:ext>
            </a:extLst>
          </p:cNvPr>
          <p:cNvPicPr>
            <a:picLocks noChangeAspect="1"/>
          </p:cNvPicPr>
          <p:nvPr/>
        </p:nvPicPr>
        <p:blipFill rotWithShape="1">
          <a:blip r:embed="rId6">
            <a:extLst>
              <a:ext uri="{28A0092B-C50C-407E-A947-70E740481C1C}">
                <a14:useLocalDpi xmlns:a14="http://schemas.microsoft.com/office/drawing/2010/main" val="0"/>
              </a:ext>
            </a:extLst>
          </a:blip>
          <a:srcRect t="10057" b="46057"/>
          <a:stretch/>
        </p:blipFill>
        <p:spPr>
          <a:xfrm>
            <a:off x="4295800" y="5445224"/>
            <a:ext cx="3219216" cy="1412776"/>
          </a:xfrm>
          <a:prstGeom prst="rect">
            <a:avLst/>
          </a:prstGeom>
        </p:spPr>
      </p:pic>
      <p:pic>
        <p:nvPicPr>
          <p:cNvPr id="4" name="Picture 3">
            <a:extLst>
              <a:ext uri="{FF2B5EF4-FFF2-40B4-BE49-F238E27FC236}">
                <a16:creationId xmlns:a16="http://schemas.microsoft.com/office/drawing/2014/main" id="{9E51F7F9-BF36-6756-3C57-C901934866F4}"/>
              </a:ext>
            </a:extLst>
          </p:cNvPr>
          <p:cNvPicPr>
            <a:picLocks noChangeAspect="1"/>
          </p:cNvPicPr>
          <p:nvPr/>
        </p:nvPicPr>
        <p:blipFill>
          <a:blip r:embed="rId7"/>
          <a:stretch>
            <a:fillRect/>
          </a:stretch>
        </p:blipFill>
        <p:spPr>
          <a:xfrm>
            <a:off x="10623156" y="5229200"/>
            <a:ext cx="1568844" cy="1628800"/>
          </a:xfrm>
          <a:prstGeom prst="rect">
            <a:avLst/>
          </a:prstGeom>
        </p:spPr>
      </p:pic>
    </p:spTree>
    <p:extLst>
      <p:ext uri="{BB962C8B-B14F-4D97-AF65-F5344CB8AC3E}">
        <p14:creationId xmlns:p14="http://schemas.microsoft.com/office/powerpoint/2010/main" val="3536664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D122-4EAA-2E67-EA9F-C3761F3B9DF4}"/>
              </a:ext>
            </a:extLst>
          </p:cNvPr>
          <p:cNvSpPr>
            <a:spLocks noGrp="1"/>
          </p:cNvSpPr>
          <p:nvPr>
            <p:ph type="title"/>
          </p:nvPr>
        </p:nvSpPr>
        <p:spPr>
          <a:xfrm>
            <a:off x="1584709" y="498995"/>
            <a:ext cx="8596668" cy="1320800"/>
          </a:xfrm>
        </p:spPr>
        <p:txBody>
          <a:bodyPr vert="horz" lIns="91440" tIns="45720" rIns="91440" bIns="45720" rtlCol="0" anchor="t">
            <a:normAutofit/>
          </a:bodyPr>
          <a:lstStyle/>
          <a:p>
            <a:r>
              <a:rPr lang="en-US" dirty="0"/>
              <a:t>Data Collection</a:t>
            </a:r>
          </a:p>
        </p:txBody>
      </p:sp>
      <p:sp>
        <p:nvSpPr>
          <p:cNvPr id="6" name="TextBox 5">
            <a:extLst>
              <a:ext uri="{FF2B5EF4-FFF2-40B4-BE49-F238E27FC236}">
                <a16:creationId xmlns:a16="http://schemas.microsoft.com/office/drawing/2014/main" id="{CA6D7E75-2641-F25B-A30A-2E7DBE2A0FBA}"/>
              </a:ext>
            </a:extLst>
          </p:cNvPr>
          <p:cNvSpPr txBox="1"/>
          <p:nvPr/>
        </p:nvSpPr>
        <p:spPr>
          <a:xfrm>
            <a:off x="331305" y="1305988"/>
            <a:ext cx="6400800" cy="5015298"/>
          </a:xfrm>
          <a:prstGeom prst="rect">
            <a:avLst/>
          </a:prstGeom>
        </p:spPr>
        <p:txBody>
          <a:bodyPr vert="horz" lIns="91440" tIns="45720" rIns="91440" bIns="45720" rtlCol="0">
            <a:noAutofit/>
          </a:bodyPr>
          <a:lstStyle/>
          <a:p>
            <a:pPr>
              <a:spcBef>
                <a:spcPts val="1000"/>
              </a:spcBef>
              <a:buClr>
                <a:schemeClr val="accent1"/>
              </a:buClr>
              <a:buSzPct val="80000"/>
              <a:buFont typeface="Wingdings 3" charset="2"/>
              <a:buChar char=""/>
            </a:pPr>
            <a:r>
              <a:rPr lang="en-US" sz="2000" dirty="0">
                <a:solidFill>
                  <a:schemeClr val="tx1">
                    <a:lumMod val="75000"/>
                    <a:lumOff val="25000"/>
                  </a:schemeClr>
                </a:solidFill>
              </a:rPr>
              <a:t>West Basin and Jones Bay Temp-string sites in Opeongo Lake, Algonquin Park, ON</a:t>
            </a:r>
          </a:p>
          <a:p>
            <a:pPr>
              <a:spcBef>
                <a:spcPts val="1000"/>
              </a:spcBef>
              <a:buClr>
                <a:schemeClr val="accent1"/>
              </a:buClr>
              <a:buSzPct val="80000"/>
            </a:pPr>
            <a:endParaRPr lang="en-US" sz="2000" dirty="0">
              <a:solidFill>
                <a:schemeClr val="tx1">
                  <a:lumMod val="75000"/>
                  <a:lumOff val="25000"/>
                </a:schemeClr>
              </a:solidFill>
            </a:endParaRPr>
          </a:p>
          <a:p>
            <a:pPr>
              <a:spcBef>
                <a:spcPts val="1000"/>
              </a:spcBef>
              <a:buClr>
                <a:schemeClr val="accent1"/>
              </a:buClr>
              <a:buSzPct val="80000"/>
              <a:buFont typeface="Wingdings 3" charset="2"/>
              <a:buChar char=""/>
            </a:pPr>
            <a:r>
              <a:rPr lang="en-US" sz="2000" dirty="0">
                <a:solidFill>
                  <a:schemeClr val="tx1">
                    <a:lumMod val="75000"/>
                    <a:lumOff val="25000"/>
                  </a:schemeClr>
                </a:solidFill>
              </a:rPr>
              <a:t>Temperature data collected from 1998-2023</a:t>
            </a:r>
          </a:p>
          <a:p>
            <a:pPr lvl="1">
              <a:spcBef>
                <a:spcPts val="1000"/>
              </a:spcBef>
              <a:buClr>
                <a:schemeClr val="accent1"/>
              </a:buClr>
              <a:buSzPct val="80000"/>
              <a:buFont typeface="Wingdings 3" charset="2"/>
              <a:buChar char=""/>
            </a:pPr>
            <a:r>
              <a:rPr lang="en-US" sz="2000" dirty="0">
                <a:solidFill>
                  <a:schemeClr val="tx1">
                    <a:lumMod val="75000"/>
                    <a:lumOff val="25000"/>
                  </a:schemeClr>
                </a:solidFill>
              </a:rPr>
              <a:t>1998,1999 don't show fall overturn as recovered too early</a:t>
            </a:r>
          </a:p>
          <a:p>
            <a:pPr>
              <a:spcBef>
                <a:spcPts val="1000"/>
              </a:spcBef>
              <a:buClr>
                <a:schemeClr val="accent1"/>
              </a:buClr>
              <a:buSzPct val="80000"/>
              <a:buFont typeface="Wingdings 3" charset="2"/>
              <a:buChar char=""/>
            </a:pPr>
            <a:endParaRPr lang="en-US" sz="2000" dirty="0">
              <a:solidFill>
                <a:schemeClr val="tx1">
                  <a:lumMod val="75000"/>
                  <a:lumOff val="25000"/>
                </a:schemeClr>
              </a:solidFill>
            </a:endParaRPr>
          </a:p>
          <a:p>
            <a:pPr>
              <a:spcBef>
                <a:spcPts val="1000"/>
              </a:spcBef>
              <a:buClr>
                <a:schemeClr val="accent1"/>
              </a:buClr>
              <a:buSzPct val="80000"/>
              <a:buFont typeface="Wingdings 3" charset="2"/>
              <a:buChar char=""/>
            </a:pPr>
            <a:r>
              <a:rPr lang="en-US" sz="2000" dirty="0">
                <a:solidFill>
                  <a:schemeClr val="tx1">
                    <a:lumMod val="75000"/>
                    <a:lumOff val="25000"/>
                  </a:schemeClr>
                </a:solidFill>
              </a:rPr>
              <a:t>HOBO’s Onset Water Temp Pro V2’s loggers placed at different depths in the water column</a:t>
            </a:r>
          </a:p>
          <a:p>
            <a:pPr lvl="1">
              <a:spcBef>
                <a:spcPts val="1000"/>
              </a:spcBef>
              <a:buClr>
                <a:schemeClr val="accent1"/>
              </a:buClr>
              <a:buSzPct val="80000"/>
              <a:buFont typeface="Wingdings 3" charset="2"/>
              <a:buChar char=""/>
            </a:pPr>
            <a:r>
              <a:rPr lang="en-US" sz="2000" dirty="0">
                <a:solidFill>
                  <a:schemeClr val="tx1">
                    <a:lumMod val="75000"/>
                    <a:lumOff val="25000"/>
                  </a:schemeClr>
                </a:solidFill>
              </a:rPr>
              <a:t>Accuracy of ±0.2°C</a:t>
            </a:r>
          </a:p>
          <a:p>
            <a:pPr>
              <a:spcBef>
                <a:spcPts val="1000"/>
              </a:spcBef>
              <a:buClr>
                <a:schemeClr val="accent1"/>
              </a:buClr>
              <a:buSzPct val="80000"/>
              <a:buFont typeface="Wingdings 3" charset="2"/>
              <a:buChar char=""/>
            </a:pPr>
            <a:endParaRPr lang="en-US" sz="2000" dirty="0">
              <a:solidFill>
                <a:schemeClr val="tx1">
                  <a:lumMod val="75000"/>
                  <a:lumOff val="25000"/>
                </a:schemeClr>
              </a:solidFill>
            </a:endParaRPr>
          </a:p>
          <a:p>
            <a:pPr>
              <a:spcBef>
                <a:spcPts val="1000"/>
              </a:spcBef>
              <a:buClr>
                <a:schemeClr val="accent1"/>
              </a:buClr>
              <a:buSzPct val="80000"/>
              <a:buFont typeface="Wingdings 3" charset="2"/>
              <a:buChar char=""/>
            </a:pPr>
            <a:r>
              <a:rPr lang="en-US" sz="2000" dirty="0">
                <a:solidFill>
                  <a:schemeClr val="tx1">
                    <a:lumMod val="75000"/>
                    <a:lumOff val="25000"/>
                  </a:schemeClr>
                </a:solidFill>
              </a:rPr>
              <a:t>Years with 8-minute sample intervals: [1999 2000 2001 2002 2003 2005], The rest had a frequency of 15-minute sample intervals*</a:t>
            </a:r>
          </a:p>
          <a:p>
            <a:pPr>
              <a:spcBef>
                <a:spcPts val="1000"/>
              </a:spcBef>
              <a:buClr>
                <a:schemeClr val="accent1"/>
              </a:buClr>
              <a:buSzPct val="80000"/>
              <a:buFont typeface="Wingdings 3" charset="2"/>
              <a:buChar char=""/>
            </a:pPr>
            <a:endParaRPr lang="en-US" sz="2000" dirty="0">
              <a:solidFill>
                <a:schemeClr val="tx1">
                  <a:lumMod val="75000"/>
                  <a:lumOff val="25000"/>
                </a:schemeClr>
              </a:solidFill>
            </a:endParaRPr>
          </a:p>
          <a:p>
            <a:pPr>
              <a:spcBef>
                <a:spcPts val="1000"/>
              </a:spcBef>
              <a:buClr>
                <a:schemeClr val="accent1"/>
              </a:buClr>
              <a:buSzPct val="80000"/>
              <a:buFont typeface="Wingdings 3" charset="2"/>
              <a:buChar char=""/>
            </a:pPr>
            <a:endParaRPr lang="en-US" sz="2000" dirty="0">
              <a:solidFill>
                <a:schemeClr val="tx1">
                  <a:lumMod val="75000"/>
                  <a:lumOff val="25000"/>
                </a:schemeClr>
              </a:solidFill>
            </a:endParaRPr>
          </a:p>
          <a:p>
            <a:pPr>
              <a:spcBef>
                <a:spcPts val="1000"/>
              </a:spcBef>
              <a:buClr>
                <a:schemeClr val="accent1"/>
              </a:buClr>
              <a:buSzPct val="80000"/>
              <a:buFont typeface="Wingdings 3" charset="2"/>
              <a:buChar char=""/>
            </a:pPr>
            <a:endParaRPr lang="en-US" sz="2000" dirty="0">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3A422CB1-9C20-5241-7C1B-AC29BF2E7282}"/>
              </a:ext>
            </a:extLst>
          </p:cNvPr>
          <p:cNvSpPr>
            <a:spLocks noGrp="1"/>
          </p:cNvSpPr>
          <p:nvPr>
            <p:ph type="sldNum" sz="quarter" idx="12"/>
          </p:nvPr>
        </p:nvSpPr>
        <p:spPr>
          <a:xfrm>
            <a:off x="74761" y="292896"/>
            <a:ext cx="683339" cy="365125"/>
          </a:xfrm>
        </p:spPr>
        <p:txBody>
          <a:bodyPr vert="horz" lIns="91440" tIns="45720" rIns="91440" bIns="45720" rtlCol="0" anchor="ctr">
            <a:normAutofit/>
          </a:bodyPr>
          <a:lstStyle/>
          <a:p>
            <a:pPr defTabSz="914400">
              <a:spcAft>
                <a:spcPts val="600"/>
              </a:spcAft>
            </a:pPr>
            <a:fld id="{D8E8B3A2-B708-47A7-BDDF-8EC41A203CAD}" type="slidenum">
              <a:rPr lang="en-US" smtClean="0"/>
              <a:pPr defTabSz="914400">
                <a:spcAft>
                  <a:spcPts val="600"/>
                </a:spcAft>
              </a:pPr>
              <a:t>10</a:t>
            </a:fld>
            <a:endParaRPr lang="en-US" dirty="0"/>
          </a:p>
        </p:txBody>
      </p:sp>
      <p:pic>
        <p:nvPicPr>
          <p:cNvPr id="19" name="Picture 18">
            <a:extLst>
              <a:ext uri="{FF2B5EF4-FFF2-40B4-BE49-F238E27FC236}">
                <a16:creationId xmlns:a16="http://schemas.microsoft.com/office/drawing/2014/main" id="{92695F02-BAAE-E022-D963-26CF8DFC379A}"/>
              </a:ext>
            </a:extLst>
          </p:cNvPr>
          <p:cNvPicPr>
            <a:picLocks noChangeAspect="1"/>
          </p:cNvPicPr>
          <p:nvPr/>
        </p:nvPicPr>
        <p:blipFill>
          <a:blip r:embed="rId3"/>
          <a:stretch>
            <a:fillRect/>
          </a:stretch>
        </p:blipFill>
        <p:spPr>
          <a:xfrm>
            <a:off x="6579223" y="-33736"/>
            <a:ext cx="5612777" cy="6891736"/>
          </a:xfrm>
          <a:prstGeom prst="rect">
            <a:avLst/>
          </a:prstGeom>
        </p:spPr>
      </p:pic>
      <p:pic>
        <p:nvPicPr>
          <p:cNvPr id="7" name="Graphic 6" descr="Marker with solid fill">
            <a:extLst>
              <a:ext uri="{FF2B5EF4-FFF2-40B4-BE49-F238E27FC236}">
                <a16:creationId xmlns:a16="http://schemas.microsoft.com/office/drawing/2014/main" id="{C733FDD7-641A-2117-C663-5424A1F655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6200" y="2780928"/>
            <a:ext cx="724310" cy="724310"/>
          </a:xfrm>
          <a:prstGeom prst="rect">
            <a:avLst/>
          </a:prstGeom>
        </p:spPr>
      </p:pic>
      <p:pic>
        <p:nvPicPr>
          <p:cNvPr id="10" name="Graphic 9" descr="Marker with solid fill">
            <a:extLst>
              <a:ext uri="{FF2B5EF4-FFF2-40B4-BE49-F238E27FC236}">
                <a16:creationId xmlns:a16="http://schemas.microsoft.com/office/drawing/2014/main" id="{B2356229-C66A-CC71-F6CC-6B4838C89B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7024" y="3066845"/>
            <a:ext cx="724310" cy="724310"/>
          </a:xfrm>
          <a:prstGeom prst="rect">
            <a:avLst/>
          </a:prstGeom>
        </p:spPr>
      </p:pic>
      <p:sp>
        <p:nvSpPr>
          <p:cNvPr id="11" name="TextBox 10">
            <a:extLst>
              <a:ext uri="{FF2B5EF4-FFF2-40B4-BE49-F238E27FC236}">
                <a16:creationId xmlns:a16="http://schemas.microsoft.com/office/drawing/2014/main" id="{5A72B993-C15F-4B66-33BC-8C76B4F8634E}"/>
              </a:ext>
            </a:extLst>
          </p:cNvPr>
          <p:cNvSpPr txBox="1"/>
          <p:nvPr/>
        </p:nvSpPr>
        <p:spPr>
          <a:xfrm>
            <a:off x="7608168" y="3429000"/>
            <a:ext cx="1255923" cy="646331"/>
          </a:xfrm>
          <a:prstGeom prst="rect">
            <a:avLst/>
          </a:prstGeom>
          <a:noFill/>
        </p:spPr>
        <p:txBody>
          <a:bodyPr wrap="square" rtlCol="0">
            <a:spAutoFit/>
          </a:bodyPr>
          <a:lstStyle/>
          <a:p>
            <a:pPr algn="ctr"/>
            <a:r>
              <a:rPr lang="en-CA" dirty="0">
                <a:highlight>
                  <a:srgbClr val="FFFF00"/>
                </a:highlight>
              </a:rPr>
              <a:t>West Basin</a:t>
            </a:r>
          </a:p>
        </p:txBody>
      </p:sp>
      <p:sp>
        <p:nvSpPr>
          <p:cNvPr id="13" name="TextBox 12">
            <a:extLst>
              <a:ext uri="{FF2B5EF4-FFF2-40B4-BE49-F238E27FC236}">
                <a16:creationId xmlns:a16="http://schemas.microsoft.com/office/drawing/2014/main" id="{2F3A1B68-4906-9E66-3AD4-60CD92C9F5DA}"/>
              </a:ext>
            </a:extLst>
          </p:cNvPr>
          <p:cNvSpPr txBox="1"/>
          <p:nvPr/>
        </p:nvSpPr>
        <p:spPr>
          <a:xfrm>
            <a:off x="6744766" y="3696253"/>
            <a:ext cx="6103344" cy="369332"/>
          </a:xfrm>
          <a:prstGeom prst="rect">
            <a:avLst/>
          </a:prstGeom>
          <a:noFill/>
        </p:spPr>
        <p:txBody>
          <a:bodyPr wrap="square">
            <a:spAutoFit/>
          </a:bodyPr>
          <a:lstStyle/>
          <a:p>
            <a:pPr algn="ctr"/>
            <a:r>
              <a:rPr lang="en-CA" dirty="0">
                <a:highlight>
                  <a:srgbClr val="FFFF00"/>
                </a:highlight>
              </a:rPr>
              <a:t>Jones Bay</a:t>
            </a:r>
          </a:p>
        </p:txBody>
      </p:sp>
      <p:pic>
        <p:nvPicPr>
          <p:cNvPr id="21" name="Picture 20">
            <a:extLst>
              <a:ext uri="{FF2B5EF4-FFF2-40B4-BE49-F238E27FC236}">
                <a16:creationId xmlns:a16="http://schemas.microsoft.com/office/drawing/2014/main" id="{E9D6C81B-D264-6325-84DA-9475EE41C7FF}"/>
              </a:ext>
            </a:extLst>
          </p:cNvPr>
          <p:cNvPicPr>
            <a:picLocks noChangeAspect="1"/>
          </p:cNvPicPr>
          <p:nvPr/>
        </p:nvPicPr>
        <p:blipFill rotWithShape="1">
          <a:blip r:embed="rId7"/>
          <a:srcRect l="16462" t="8689" r="16910" b="8292"/>
          <a:stretch/>
        </p:blipFill>
        <p:spPr>
          <a:xfrm>
            <a:off x="11270585" y="3501008"/>
            <a:ext cx="700836" cy="3229000"/>
          </a:xfrm>
          <a:prstGeom prst="rect">
            <a:avLst/>
          </a:prstGeom>
        </p:spPr>
      </p:pic>
      <p:sp>
        <p:nvSpPr>
          <p:cNvPr id="14" name="TextBox 13">
            <a:extLst>
              <a:ext uri="{FF2B5EF4-FFF2-40B4-BE49-F238E27FC236}">
                <a16:creationId xmlns:a16="http://schemas.microsoft.com/office/drawing/2014/main" id="{5AC3E8B9-112E-B609-E59F-F32FEA861FB7}"/>
              </a:ext>
            </a:extLst>
          </p:cNvPr>
          <p:cNvSpPr txBox="1"/>
          <p:nvPr/>
        </p:nvSpPr>
        <p:spPr>
          <a:xfrm>
            <a:off x="6622049" y="5791895"/>
            <a:ext cx="4802543" cy="1200329"/>
          </a:xfrm>
          <a:prstGeom prst="rect">
            <a:avLst/>
          </a:prstGeom>
          <a:noFill/>
        </p:spPr>
        <p:txBody>
          <a:bodyPr wrap="square" rtlCol="0">
            <a:spAutoFit/>
          </a:bodyPr>
          <a:lstStyle/>
          <a:p>
            <a:r>
              <a:rPr lang="en-US" dirty="0">
                <a:solidFill>
                  <a:schemeClr val="tx1">
                    <a:lumMod val="75000"/>
                    <a:lumOff val="25000"/>
                  </a:schemeClr>
                </a:solidFill>
                <a:highlight>
                  <a:srgbClr val="FFFF00"/>
                </a:highlight>
              </a:rPr>
              <a:t>Surface Area: 5800 ha. Mean Depth: 14.6 m. </a:t>
            </a:r>
          </a:p>
          <a:p>
            <a:r>
              <a:rPr lang="en-US" dirty="0">
                <a:solidFill>
                  <a:schemeClr val="tx1">
                    <a:lumMod val="75000"/>
                    <a:lumOff val="25000"/>
                  </a:schemeClr>
                </a:solidFill>
                <a:highlight>
                  <a:srgbClr val="FFFF00"/>
                </a:highlight>
              </a:rPr>
              <a:t>Max. Depth: 49.4 m</a:t>
            </a:r>
          </a:p>
          <a:p>
            <a:r>
              <a:rPr lang="en-US" dirty="0">
                <a:solidFill>
                  <a:schemeClr val="tx1">
                    <a:lumMod val="75000"/>
                    <a:lumOff val="25000"/>
                  </a:schemeClr>
                </a:solidFill>
                <a:highlight>
                  <a:srgbClr val="FFFF00"/>
                </a:highlight>
              </a:rPr>
              <a:t>- Harkness</a:t>
            </a:r>
          </a:p>
          <a:p>
            <a:endParaRPr lang="en-CA" dirty="0"/>
          </a:p>
        </p:txBody>
      </p:sp>
      <p:sp>
        <p:nvSpPr>
          <p:cNvPr id="22" name="TextBox 21">
            <a:extLst>
              <a:ext uri="{FF2B5EF4-FFF2-40B4-BE49-F238E27FC236}">
                <a16:creationId xmlns:a16="http://schemas.microsoft.com/office/drawing/2014/main" id="{AFFDD563-2BA0-3602-019D-44BDCC8F9345}"/>
              </a:ext>
            </a:extLst>
          </p:cNvPr>
          <p:cNvSpPr txBox="1"/>
          <p:nvPr/>
        </p:nvSpPr>
        <p:spPr>
          <a:xfrm>
            <a:off x="8616280" y="44624"/>
            <a:ext cx="1512168" cy="369332"/>
          </a:xfrm>
          <a:prstGeom prst="rect">
            <a:avLst/>
          </a:prstGeom>
          <a:noFill/>
        </p:spPr>
        <p:txBody>
          <a:bodyPr wrap="square" rtlCol="0">
            <a:spAutoFit/>
          </a:bodyPr>
          <a:lstStyle/>
          <a:p>
            <a:r>
              <a:rPr lang="en-CA" b="1" u="sng" dirty="0"/>
              <a:t>OPEONGO</a:t>
            </a:r>
          </a:p>
        </p:txBody>
      </p:sp>
    </p:spTree>
    <p:extLst>
      <p:ext uri="{BB962C8B-B14F-4D97-AF65-F5344CB8AC3E}">
        <p14:creationId xmlns:p14="http://schemas.microsoft.com/office/powerpoint/2010/main" val="2716138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D122-4EAA-2E67-EA9F-C3761F3B9DF4}"/>
              </a:ext>
            </a:extLst>
          </p:cNvPr>
          <p:cNvSpPr>
            <a:spLocks noGrp="1"/>
          </p:cNvSpPr>
          <p:nvPr>
            <p:ph type="title"/>
          </p:nvPr>
        </p:nvSpPr>
        <p:spPr>
          <a:xfrm>
            <a:off x="1584709" y="498995"/>
            <a:ext cx="8596668" cy="1320800"/>
          </a:xfrm>
        </p:spPr>
        <p:txBody>
          <a:bodyPr vert="horz" lIns="91440" tIns="45720" rIns="91440" bIns="45720" rtlCol="0" anchor="t">
            <a:normAutofit/>
          </a:bodyPr>
          <a:lstStyle/>
          <a:p>
            <a:r>
              <a:rPr lang="en-US" dirty="0"/>
              <a:t>Data Collection</a:t>
            </a:r>
          </a:p>
        </p:txBody>
      </p:sp>
      <p:sp>
        <p:nvSpPr>
          <p:cNvPr id="4" name="Slide Number Placeholder 3">
            <a:extLst>
              <a:ext uri="{FF2B5EF4-FFF2-40B4-BE49-F238E27FC236}">
                <a16:creationId xmlns:a16="http://schemas.microsoft.com/office/drawing/2014/main" id="{3A422CB1-9C20-5241-7C1B-AC29BF2E7282}"/>
              </a:ext>
            </a:extLst>
          </p:cNvPr>
          <p:cNvSpPr>
            <a:spLocks noGrp="1"/>
          </p:cNvSpPr>
          <p:nvPr>
            <p:ph type="sldNum" sz="quarter" idx="12"/>
          </p:nvPr>
        </p:nvSpPr>
        <p:spPr>
          <a:xfrm>
            <a:off x="74761" y="292896"/>
            <a:ext cx="683339" cy="365125"/>
          </a:xfrm>
        </p:spPr>
        <p:txBody>
          <a:bodyPr vert="horz" lIns="91440" tIns="45720" rIns="91440" bIns="45720" rtlCol="0" anchor="ctr">
            <a:normAutofit/>
          </a:bodyPr>
          <a:lstStyle/>
          <a:p>
            <a:pPr defTabSz="914400">
              <a:spcAft>
                <a:spcPts val="600"/>
              </a:spcAft>
            </a:pPr>
            <a:fld id="{D8E8B3A2-B708-47A7-BDDF-8EC41A203CAD}" type="slidenum">
              <a:rPr lang="en-US" smtClean="0"/>
              <a:pPr defTabSz="914400">
                <a:spcAft>
                  <a:spcPts val="600"/>
                </a:spcAft>
              </a:pPr>
              <a:t>11</a:t>
            </a:fld>
            <a:endParaRPr lang="en-US" dirty="0"/>
          </a:p>
        </p:txBody>
      </p:sp>
      <p:pic>
        <p:nvPicPr>
          <p:cNvPr id="19" name="Picture 18">
            <a:extLst>
              <a:ext uri="{FF2B5EF4-FFF2-40B4-BE49-F238E27FC236}">
                <a16:creationId xmlns:a16="http://schemas.microsoft.com/office/drawing/2014/main" id="{92695F02-BAAE-E022-D963-26CF8DFC379A}"/>
              </a:ext>
            </a:extLst>
          </p:cNvPr>
          <p:cNvPicPr>
            <a:picLocks noChangeAspect="1"/>
          </p:cNvPicPr>
          <p:nvPr/>
        </p:nvPicPr>
        <p:blipFill>
          <a:blip r:embed="rId3"/>
          <a:stretch>
            <a:fillRect/>
          </a:stretch>
        </p:blipFill>
        <p:spPr>
          <a:xfrm>
            <a:off x="6579223" y="-33736"/>
            <a:ext cx="5612777" cy="6891736"/>
          </a:xfrm>
          <a:prstGeom prst="rect">
            <a:avLst/>
          </a:prstGeom>
        </p:spPr>
      </p:pic>
      <p:pic>
        <p:nvPicPr>
          <p:cNvPr id="21" name="Picture 20">
            <a:extLst>
              <a:ext uri="{FF2B5EF4-FFF2-40B4-BE49-F238E27FC236}">
                <a16:creationId xmlns:a16="http://schemas.microsoft.com/office/drawing/2014/main" id="{E9D6C81B-D264-6325-84DA-9475EE41C7FF}"/>
              </a:ext>
            </a:extLst>
          </p:cNvPr>
          <p:cNvPicPr>
            <a:picLocks noChangeAspect="1"/>
          </p:cNvPicPr>
          <p:nvPr/>
        </p:nvPicPr>
        <p:blipFill rotWithShape="1">
          <a:blip r:embed="rId4"/>
          <a:srcRect l="16462" t="8689" r="16910" b="8292"/>
          <a:stretch/>
        </p:blipFill>
        <p:spPr>
          <a:xfrm>
            <a:off x="11270585" y="3501008"/>
            <a:ext cx="700836" cy="3229000"/>
          </a:xfrm>
          <a:prstGeom prst="rect">
            <a:avLst/>
          </a:prstGeom>
        </p:spPr>
      </p:pic>
      <p:sp>
        <p:nvSpPr>
          <p:cNvPr id="14" name="TextBox 13">
            <a:extLst>
              <a:ext uri="{FF2B5EF4-FFF2-40B4-BE49-F238E27FC236}">
                <a16:creationId xmlns:a16="http://schemas.microsoft.com/office/drawing/2014/main" id="{5AC3E8B9-112E-B609-E59F-F32FEA861FB7}"/>
              </a:ext>
            </a:extLst>
          </p:cNvPr>
          <p:cNvSpPr txBox="1"/>
          <p:nvPr/>
        </p:nvSpPr>
        <p:spPr>
          <a:xfrm>
            <a:off x="6622049" y="5791895"/>
            <a:ext cx="4802543" cy="1200329"/>
          </a:xfrm>
          <a:prstGeom prst="rect">
            <a:avLst/>
          </a:prstGeom>
          <a:noFill/>
        </p:spPr>
        <p:txBody>
          <a:bodyPr wrap="square" rtlCol="0">
            <a:spAutoFit/>
          </a:bodyPr>
          <a:lstStyle/>
          <a:p>
            <a:r>
              <a:rPr lang="en-US" dirty="0">
                <a:solidFill>
                  <a:schemeClr val="tx1">
                    <a:lumMod val="75000"/>
                    <a:lumOff val="25000"/>
                  </a:schemeClr>
                </a:solidFill>
                <a:highlight>
                  <a:srgbClr val="FFFF00"/>
                </a:highlight>
              </a:rPr>
              <a:t>Surface Area: 5800 ha. Mean Depth: 14.6 m. </a:t>
            </a:r>
          </a:p>
          <a:p>
            <a:r>
              <a:rPr lang="en-US" dirty="0">
                <a:solidFill>
                  <a:schemeClr val="tx1">
                    <a:lumMod val="75000"/>
                    <a:lumOff val="25000"/>
                  </a:schemeClr>
                </a:solidFill>
                <a:highlight>
                  <a:srgbClr val="FFFF00"/>
                </a:highlight>
              </a:rPr>
              <a:t>Max. Depth: 49.4 m</a:t>
            </a:r>
          </a:p>
          <a:p>
            <a:r>
              <a:rPr lang="en-US" dirty="0">
                <a:solidFill>
                  <a:schemeClr val="tx1">
                    <a:lumMod val="75000"/>
                    <a:lumOff val="25000"/>
                  </a:schemeClr>
                </a:solidFill>
                <a:highlight>
                  <a:srgbClr val="FFFF00"/>
                </a:highlight>
              </a:rPr>
              <a:t>- Harkness</a:t>
            </a:r>
          </a:p>
          <a:p>
            <a:endParaRPr lang="en-CA" dirty="0"/>
          </a:p>
        </p:txBody>
      </p:sp>
      <p:sp>
        <p:nvSpPr>
          <p:cNvPr id="22" name="TextBox 21">
            <a:extLst>
              <a:ext uri="{FF2B5EF4-FFF2-40B4-BE49-F238E27FC236}">
                <a16:creationId xmlns:a16="http://schemas.microsoft.com/office/drawing/2014/main" id="{AFFDD563-2BA0-3602-019D-44BDCC8F9345}"/>
              </a:ext>
            </a:extLst>
          </p:cNvPr>
          <p:cNvSpPr txBox="1"/>
          <p:nvPr/>
        </p:nvSpPr>
        <p:spPr>
          <a:xfrm>
            <a:off x="8616280" y="44624"/>
            <a:ext cx="1512168" cy="369332"/>
          </a:xfrm>
          <a:prstGeom prst="rect">
            <a:avLst/>
          </a:prstGeom>
          <a:noFill/>
        </p:spPr>
        <p:txBody>
          <a:bodyPr wrap="square" rtlCol="0">
            <a:spAutoFit/>
          </a:bodyPr>
          <a:lstStyle/>
          <a:p>
            <a:r>
              <a:rPr lang="en-CA" b="1" u="sng" dirty="0"/>
              <a:t>OPEONGO</a:t>
            </a:r>
          </a:p>
        </p:txBody>
      </p:sp>
      <p:pic>
        <p:nvPicPr>
          <p:cNvPr id="9" name="Picture 8" descr="A small island in the middle of a lake&#10;&#10;Description automatically generated">
            <a:extLst>
              <a:ext uri="{FF2B5EF4-FFF2-40B4-BE49-F238E27FC236}">
                <a16:creationId xmlns:a16="http://schemas.microsoft.com/office/drawing/2014/main" id="{4F034D1C-CEC6-8D76-EC57-52E1E9F9B7A7}"/>
              </a:ext>
            </a:extLst>
          </p:cNvPr>
          <p:cNvPicPr>
            <a:picLocks noChangeAspect="1"/>
          </p:cNvPicPr>
          <p:nvPr/>
        </p:nvPicPr>
        <p:blipFill rotWithShape="1">
          <a:blip r:embed="rId5">
            <a:extLst>
              <a:ext uri="{28A0092B-C50C-407E-A947-70E740481C1C}">
                <a14:useLocalDpi xmlns:a14="http://schemas.microsoft.com/office/drawing/2010/main" val="0"/>
              </a:ext>
            </a:extLst>
          </a:blip>
          <a:srcRect r="28499"/>
          <a:stretch/>
        </p:blipFill>
        <p:spPr>
          <a:xfrm>
            <a:off x="551384" y="1268760"/>
            <a:ext cx="5871655" cy="5474646"/>
          </a:xfrm>
          <a:prstGeom prst="rect">
            <a:avLst/>
          </a:prstGeom>
          <a:ln w="76200">
            <a:solidFill>
              <a:schemeClr val="accent2">
                <a:lumMod val="60000"/>
                <a:lumOff val="40000"/>
              </a:schemeClr>
            </a:solidFill>
          </a:ln>
        </p:spPr>
      </p:pic>
      <p:cxnSp>
        <p:nvCxnSpPr>
          <p:cNvPr id="15" name="Straight Connector 14">
            <a:extLst>
              <a:ext uri="{FF2B5EF4-FFF2-40B4-BE49-F238E27FC236}">
                <a16:creationId xmlns:a16="http://schemas.microsoft.com/office/drawing/2014/main" id="{91F83D4D-7E09-5C20-3AAD-C2CB72F280BD}"/>
              </a:ext>
            </a:extLst>
          </p:cNvPr>
          <p:cNvCxnSpPr>
            <a:cxnSpLocks/>
          </p:cNvCxnSpPr>
          <p:nvPr/>
        </p:nvCxnSpPr>
        <p:spPr>
          <a:xfrm flipH="1" flipV="1">
            <a:off x="6456040" y="1268760"/>
            <a:ext cx="1986397" cy="1839203"/>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077917-9D2F-4DFA-E4A6-0138FB876A11}"/>
              </a:ext>
            </a:extLst>
          </p:cNvPr>
          <p:cNvCxnSpPr>
            <a:cxnSpLocks/>
          </p:cNvCxnSpPr>
          <p:nvPr/>
        </p:nvCxnSpPr>
        <p:spPr>
          <a:xfrm flipH="1">
            <a:off x="6456040" y="3296285"/>
            <a:ext cx="1986397" cy="3445083"/>
          </a:xfrm>
          <a:prstGeom prst="line">
            <a:avLst/>
          </a:prstGeom>
          <a:ln w="762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Star: 5 Points 31">
            <a:extLst>
              <a:ext uri="{FF2B5EF4-FFF2-40B4-BE49-F238E27FC236}">
                <a16:creationId xmlns:a16="http://schemas.microsoft.com/office/drawing/2014/main" id="{9B5F9708-DEF3-E7A3-F3F1-28EEB73C5CDD}"/>
              </a:ext>
            </a:extLst>
          </p:cNvPr>
          <p:cNvSpPr/>
          <p:nvPr/>
        </p:nvSpPr>
        <p:spPr>
          <a:xfrm>
            <a:off x="8040216" y="2708920"/>
            <a:ext cx="792088" cy="698376"/>
          </a:xfrm>
          <a:prstGeom prst="star5">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745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EFDA9-854E-99A4-7F71-883C163DF13C}"/>
              </a:ext>
            </a:extLst>
          </p:cNvPr>
          <p:cNvSpPr txBox="1"/>
          <p:nvPr/>
        </p:nvSpPr>
        <p:spPr>
          <a:xfrm>
            <a:off x="223082" y="715617"/>
            <a:ext cx="3116466" cy="954107"/>
          </a:xfrm>
          <a:prstGeom prst="rect">
            <a:avLst/>
          </a:prstGeom>
          <a:noFill/>
        </p:spPr>
        <p:txBody>
          <a:bodyPr wrap="square" rtlCol="0">
            <a:spAutoFit/>
          </a:bodyPr>
          <a:lstStyle/>
          <a:p>
            <a:pPr algn="ctr"/>
            <a:r>
              <a:rPr lang="en-CA" sz="2800" dirty="0">
                <a:ln w="0"/>
                <a:solidFill>
                  <a:schemeClr val="accent1"/>
                </a:solidFill>
                <a:latin typeface="Trebuchet MS (Body)"/>
              </a:rPr>
              <a:t>Temperature Time Series Analysis</a:t>
            </a:r>
          </a:p>
        </p:txBody>
      </p:sp>
      <p:sp>
        <p:nvSpPr>
          <p:cNvPr id="3" name="Slide Number Placeholder 2">
            <a:extLst>
              <a:ext uri="{FF2B5EF4-FFF2-40B4-BE49-F238E27FC236}">
                <a16:creationId xmlns:a16="http://schemas.microsoft.com/office/drawing/2014/main" id="{2E3CEC63-7F40-BB4D-9021-1CFF64985528}"/>
              </a:ext>
            </a:extLst>
          </p:cNvPr>
          <p:cNvSpPr>
            <a:spLocks noGrp="1"/>
          </p:cNvSpPr>
          <p:nvPr>
            <p:ph type="sldNum" sz="quarter" idx="12"/>
          </p:nvPr>
        </p:nvSpPr>
        <p:spPr/>
        <p:txBody>
          <a:bodyPr/>
          <a:lstStyle/>
          <a:p>
            <a:fld id="{D8E8B3A2-B708-47A7-BDDF-8EC41A203CAD}" type="slidenum">
              <a:rPr lang="en-CA" smtClean="0"/>
              <a:t>12</a:t>
            </a:fld>
            <a:endParaRPr lang="en-CA" dirty="0"/>
          </a:p>
        </p:txBody>
      </p:sp>
      <p:sp>
        <p:nvSpPr>
          <p:cNvPr id="4" name="TextBox 3">
            <a:extLst>
              <a:ext uri="{FF2B5EF4-FFF2-40B4-BE49-F238E27FC236}">
                <a16:creationId xmlns:a16="http://schemas.microsoft.com/office/drawing/2014/main" id="{88A67FE1-84F9-C60B-64FA-FA652384F9CE}"/>
              </a:ext>
            </a:extLst>
          </p:cNvPr>
          <p:cNvSpPr txBox="1"/>
          <p:nvPr/>
        </p:nvSpPr>
        <p:spPr>
          <a:xfrm>
            <a:off x="0" y="1741837"/>
            <a:ext cx="3644538" cy="4524315"/>
          </a:xfrm>
          <a:prstGeom prst="rect">
            <a:avLst/>
          </a:prstGeom>
          <a:noFill/>
        </p:spPr>
        <p:txBody>
          <a:bodyPr wrap="square" rtlCol="0">
            <a:spAutoFit/>
          </a:bodyPr>
          <a:lstStyle/>
          <a:p>
            <a:pPr marL="285750" indent="-285750">
              <a:buFont typeface="Arial" panose="020B0604020202020204" pitchFamily="34" charset="0"/>
              <a:buChar char="•"/>
            </a:pPr>
            <a:r>
              <a:rPr lang="en-CA" dirty="0"/>
              <a:t>Yearly time series from May – November</a:t>
            </a:r>
          </a:p>
          <a:p>
            <a:endParaRPr lang="en-CA" dirty="0"/>
          </a:p>
          <a:p>
            <a:pPr marL="285750" indent="-285750">
              <a:buFont typeface="Arial" panose="020B0604020202020204" pitchFamily="34" charset="0"/>
              <a:buChar char="•"/>
            </a:pPr>
            <a:r>
              <a:rPr lang="en-CA" dirty="0"/>
              <a:t>Mostly partial mixing with Thermistor 10 maybe stuck in the mud</a:t>
            </a:r>
          </a:p>
          <a:p>
            <a:endParaRPr lang="en-CA" dirty="0"/>
          </a:p>
          <a:p>
            <a:pPr marL="285750" indent="-285750">
              <a:buFont typeface="Arial" panose="020B0604020202020204" pitchFamily="34" charset="0"/>
              <a:buChar char="•"/>
            </a:pPr>
            <a:r>
              <a:rPr lang="en-CA" sz="1800" b="1" u="sng" dirty="0">
                <a:solidFill>
                  <a:srgbClr val="000000"/>
                </a:solidFill>
                <a:effectLst/>
                <a:latin typeface="Trebuchet MS" panose="020B0603020202020204" pitchFamily="34" charset="0"/>
                <a:ea typeface="Times New Roman" panose="02020603050405020304" pitchFamily="18" charset="0"/>
                <a:cs typeface="Calibri" panose="020F0502020204030204" pitchFamily="34" charset="0"/>
              </a:rPr>
              <a:t>Definition</a:t>
            </a:r>
            <a:r>
              <a:rPr lang="en-CA" sz="1800" dirty="0">
                <a:solidFill>
                  <a:srgbClr val="000000"/>
                </a:solidFill>
                <a:effectLst/>
                <a:latin typeface="Trebuchet MS" panose="020B0603020202020204" pitchFamily="34" charset="0"/>
                <a:ea typeface="Times New Roman" panose="02020603050405020304" pitchFamily="18" charset="0"/>
                <a:cs typeface="Calibri" panose="020F0502020204030204" pitchFamily="34" charset="0"/>
              </a:rPr>
              <a:t>: </a:t>
            </a:r>
            <a:r>
              <a:rPr lang="en-CA" dirty="0">
                <a:solidFill>
                  <a:srgbClr val="000000"/>
                </a:solidFill>
                <a:latin typeface="Trebuchet MS" panose="020B0603020202020204" pitchFamily="34" charset="0"/>
                <a:ea typeface="Times New Roman" panose="02020603050405020304" pitchFamily="18" charset="0"/>
                <a:cs typeface="Calibri" panose="020F0502020204030204" pitchFamily="34" charset="0"/>
              </a:rPr>
              <a:t>T</a:t>
            </a:r>
            <a:r>
              <a:rPr lang="en-CA" sz="1800" dirty="0">
                <a:solidFill>
                  <a:srgbClr val="000000"/>
                </a:solidFill>
                <a:effectLst/>
                <a:latin typeface="Trebuchet MS" panose="020B0603020202020204" pitchFamily="34" charset="0"/>
                <a:ea typeface="Times New Roman" panose="02020603050405020304" pitchFamily="18" charset="0"/>
                <a:cs typeface="Calibri" panose="020F0502020204030204" pitchFamily="34" charset="0"/>
              </a:rPr>
              <a:t>he date of Fall turnover is when the difference between thermistors 1 and 9 was &lt; </a:t>
            </a:r>
            <a:r>
              <a:rPr lang="en-CA" dirty="0"/>
              <a:t>1°C</a:t>
            </a:r>
          </a:p>
          <a:p>
            <a:pPr marL="742950" lvl="1" indent="-285750">
              <a:buFont typeface="Arial" panose="020B0604020202020204" pitchFamily="34" charset="0"/>
              <a:buChar char="•"/>
            </a:pPr>
            <a:r>
              <a:rPr lang="en-CA" dirty="0">
                <a:solidFill>
                  <a:srgbClr val="000000"/>
                </a:solidFill>
                <a:effectLst/>
                <a:latin typeface="Trebuchet MS" panose="020B0603020202020204" pitchFamily="34" charset="0"/>
                <a:ea typeface="Times New Roman" panose="02020603050405020304" pitchFamily="18" charset="0"/>
                <a:cs typeface="Calibri" panose="020F0502020204030204" pitchFamily="34" charset="0"/>
              </a:rPr>
              <a:t>A reasonable depth of 15m reflective of the average depth of Opeongo</a:t>
            </a:r>
          </a:p>
          <a:p>
            <a:endParaRPr lang="en-CA" dirty="0"/>
          </a:p>
          <a:p>
            <a:pPr marL="285750" indent="-285750">
              <a:buFont typeface="Arial" panose="020B0604020202020204" pitchFamily="34" charset="0"/>
              <a:buChar char="•"/>
            </a:pPr>
            <a:endParaRPr lang="en-CA" dirty="0"/>
          </a:p>
        </p:txBody>
      </p:sp>
      <p:pic>
        <p:nvPicPr>
          <p:cNvPr id="6" name="Picture 5" descr="A graph of a temperature&#10;&#10;Description automatically generated with medium confidence">
            <a:extLst>
              <a:ext uri="{FF2B5EF4-FFF2-40B4-BE49-F238E27FC236}">
                <a16:creationId xmlns:a16="http://schemas.microsoft.com/office/drawing/2014/main" id="{95EADB1D-85B9-FF2A-BF54-FCF1D494C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664" y="0"/>
            <a:ext cx="8576336" cy="6858000"/>
          </a:xfrm>
          <a:prstGeom prst="rect">
            <a:avLst/>
          </a:prstGeom>
        </p:spPr>
      </p:pic>
    </p:spTree>
    <p:extLst>
      <p:ext uri="{BB962C8B-B14F-4D97-AF65-F5344CB8AC3E}">
        <p14:creationId xmlns:p14="http://schemas.microsoft.com/office/powerpoint/2010/main" val="419098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D58E42-BD1B-C77D-DD14-E3BBF8E514ED}"/>
              </a:ext>
            </a:extLst>
          </p:cNvPr>
          <p:cNvSpPr>
            <a:spLocks noGrp="1"/>
          </p:cNvSpPr>
          <p:nvPr>
            <p:ph type="sldNum" sz="quarter" idx="12"/>
          </p:nvPr>
        </p:nvSpPr>
        <p:spPr/>
        <p:txBody>
          <a:bodyPr/>
          <a:lstStyle/>
          <a:p>
            <a:fld id="{D8E8B3A2-B708-47A7-BDDF-8EC41A203CAD}" type="slidenum">
              <a:rPr lang="en-CA" smtClean="0"/>
              <a:t>13</a:t>
            </a:fld>
            <a:endParaRPr lang="en-CA"/>
          </a:p>
        </p:txBody>
      </p:sp>
      <p:sp>
        <p:nvSpPr>
          <p:cNvPr id="3" name="TextBox 2">
            <a:extLst>
              <a:ext uri="{FF2B5EF4-FFF2-40B4-BE49-F238E27FC236}">
                <a16:creationId xmlns:a16="http://schemas.microsoft.com/office/drawing/2014/main" id="{0F0E139F-D4B0-6385-7B83-9798B5593F06}"/>
              </a:ext>
            </a:extLst>
          </p:cNvPr>
          <p:cNvSpPr txBox="1"/>
          <p:nvPr/>
        </p:nvSpPr>
        <p:spPr>
          <a:xfrm>
            <a:off x="1127448" y="188640"/>
            <a:ext cx="9058303" cy="1446550"/>
          </a:xfrm>
          <a:prstGeom prst="rect">
            <a:avLst/>
          </a:prstGeom>
          <a:noFill/>
        </p:spPr>
        <p:txBody>
          <a:bodyPr wrap="square" rtlCol="0">
            <a:spAutoFit/>
          </a:bodyPr>
          <a:lstStyle/>
          <a:p>
            <a:pPr lvl="1"/>
            <a:r>
              <a:rPr lang="en-CA" sz="4400" dirty="0">
                <a:solidFill>
                  <a:schemeClr val="accent1"/>
                </a:solidFill>
                <a:effectLst/>
                <a:latin typeface="Trebuchet MS (Body)"/>
                <a:ea typeface="Calibri" panose="020F0502020204030204" pitchFamily="34" charset="0"/>
                <a:cs typeface="Times New Roman" panose="02020603050405020304" pitchFamily="18" charset="0"/>
              </a:rPr>
              <a:t>A Delay in Turnover Means a Reduction in Fish Habitat</a:t>
            </a:r>
            <a:endParaRPr lang="en-US" sz="4400" dirty="0">
              <a:solidFill>
                <a:schemeClr val="accent1"/>
              </a:solidFill>
              <a:latin typeface="Trebuchet MS (Body)"/>
            </a:endParaRPr>
          </a:p>
        </p:txBody>
      </p:sp>
      <p:pic>
        <p:nvPicPr>
          <p:cNvPr id="11" name="Picture 10" descr="A colorful graph showing the temperature&#10;&#10;Description automatically generated with medium confidence">
            <a:extLst>
              <a:ext uri="{FF2B5EF4-FFF2-40B4-BE49-F238E27FC236}">
                <a16:creationId xmlns:a16="http://schemas.microsoft.com/office/drawing/2014/main" id="{A202587B-8605-D4DF-DB0E-E60EB1322D50}"/>
              </a:ext>
            </a:extLst>
          </p:cNvPr>
          <p:cNvPicPr>
            <a:picLocks noChangeAspect="1"/>
          </p:cNvPicPr>
          <p:nvPr/>
        </p:nvPicPr>
        <p:blipFill rotWithShape="1">
          <a:blip r:embed="rId2">
            <a:extLst>
              <a:ext uri="{28A0092B-C50C-407E-A947-70E740481C1C}">
                <a14:useLocalDpi xmlns:a14="http://schemas.microsoft.com/office/drawing/2010/main" val="0"/>
              </a:ext>
            </a:extLst>
          </a:blip>
          <a:srcRect t="5332"/>
          <a:stretch/>
        </p:blipFill>
        <p:spPr>
          <a:xfrm>
            <a:off x="3220278" y="1929160"/>
            <a:ext cx="8971722" cy="4928839"/>
          </a:xfrm>
          <a:prstGeom prst="rect">
            <a:avLst/>
          </a:prstGeom>
        </p:spPr>
      </p:pic>
      <p:sp>
        <p:nvSpPr>
          <p:cNvPr id="12" name="TextBox 11">
            <a:extLst>
              <a:ext uri="{FF2B5EF4-FFF2-40B4-BE49-F238E27FC236}">
                <a16:creationId xmlns:a16="http://schemas.microsoft.com/office/drawing/2014/main" id="{43F172F2-6239-AFB7-5A7C-8E954FAFBC60}"/>
              </a:ext>
            </a:extLst>
          </p:cNvPr>
          <p:cNvSpPr txBox="1"/>
          <p:nvPr/>
        </p:nvSpPr>
        <p:spPr>
          <a:xfrm>
            <a:off x="17443" y="2276872"/>
            <a:ext cx="3215680" cy="2862322"/>
          </a:xfrm>
          <a:prstGeom prst="rect">
            <a:avLst/>
          </a:prstGeom>
          <a:noFill/>
        </p:spPr>
        <p:txBody>
          <a:bodyPr wrap="square" rtlCol="0">
            <a:spAutoFit/>
          </a:bodyPr>
          <a:lstStyle/>
          <a:p>
            <a:pPr marL="285750" indent="-285750">
              <a:buFont typeface="Arial" panose="020B0604020202020204" pitchFamily="34" charset="0"/>
              <a:buChar char="•"/>
            </a:pPr>
            <a:r>
              <a:rPr lang="en-CA" sz="2000" dirty="0"/>
              <a:t>Fish Telemetry data show Lake Trout below thermocline until near turnover event</a:t>
            </a:r>
          </a:p>
          <a:p>
            <a:pPr marL="285750" indent="-285750">
              <a:buFont typeface="Arial" panose="020B0604020202020204" pitchFamily="34" charset="0"/>
              <a:buChar char="•"/>
            </a:pPr>
            <a:endParaRPr lang="en-CA" sz="2000" dirty="0"/>
          </a:p>
          <a:p>
            <a:pPr marL="285750" indent="-285750">
              <a:buFont typeface="Arial" panose="020B0604020202020204" pitchFamily="34" charset="0"/>
              <a:buChar char="•"/>
            </a:pPr>
            <a:r>
              <a:rPr lang="en-CA" sz="2000" dirty="0"/>
              <a:t>A delay in turnover results in a reduction of habitat due to anoxic and thermal conditions</a:t>
            </a:r>
          </a:p>
        </p:txBody>
      </p:sp>
    </p:spTree>
    <p:extLst>
      <p:ext uri="{BB962C8B-B14F-4D97-AF65-F5344CB8AC3E}">
        <p14:creationId xmlns:p14="http://schemas.microsoft.com/office/powerpoint/2010/main" val="35419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9EBB94-3BCC-3D24-999E-933DF65F2FE6}"/>
              </a:ext>
            </a:extLst>
          </p:cNvPr>
          <p:cNvSpPr>
            <a:spLocks noGrp="1"/>
          </p:cNvSpPr>
          <p:nvPr>
            <p:ph type="sldNum" sz="quarter" idx="12"/>
          </p:nvPr>
        </p:nvSpPr>
        <p:spPr/>
        <p:txBody>
          <a:bodyPr/>
          <a:lstStyle/>
          <a:p>
            <a:fld id="{D8E8B3A2-B708-47A7-BDDF-8EC41A203CAD}" type="slidenum">
              <a:rPr lang="en-CA" smtClean="0"/>
              <a:pPr/>
              <a:t>14</a:t>
            </a:fld>
            <a:endParaRPr lang="en-CA" dirty="0"/>
          </a:p>
        </p:txBody>
      </p:sp>
      <p:sp>
        <p:nvSpPr>
          <p:cNvPr id="5" name="Title 1">
            <a:extLst>
              <a:ext uri="{FF2B5EF4-FFF2-40B4-BE49-F238E27FC236}">
                <a16:creationId xmlns:a16="http://schemas.microsoft.com/office/drawing/2014/main" id="{40F6D654-B035-1C0F-FA4C-AD12F7EB5F8B}"/>
              </a:ext>
            </a:extLst>
          </p:cNvPr>
          <p:cNvSpPr>
            <a:spLocks noGrp="1"/>
          </p:cNvSpPr>
          <p:nvPr>
            <p:ph type="title"/>
          </p:nvPr>
        </p:nvSpPr>
        <p:spPr>
          <a:xfrm>
            <a:off x="911424" y="476672"/>
            <a:ext cx="8596668" cy="650488"/>
          </a:xfrm>
        </p:spPr>
        <p:txBody>
          <a:bodyPr>
            <a:normAutofit/>
          </a:bodyPr>
          <a:lstStyle/>
          <a:p>
            <a:r>
              <a:rPr lang="en-CA" dirty="0"/>
              <a:t>Fall Mixing Dates Have Shifted Later</a:t>
            </a:r>
            <a:endParaRPr lang="en-CA" dirty="0">
              <a:solidFill>
                <a:srgbClr val="FF0000"/>
              </a:solidFill>
            </a:endParaRPr>
          </a:p>
        </p:txBody>
      </p:sp>
      <p:sp>
        <p:nvSpPr>
          <p:cNvPr id="6" name="Slide Number Placeholder 5">
            <a:extLst>
              <a:ext uri="{FF2B5EF4-FFF2-40B4-BE49-F238E27FC236}">
                <a16:creationId xmlns:a16="http://schemas.microsoft.com/office/drawing/2014/main" id="{5EB7EC38-41E2-1692-C4A2-0165C947A90C}"/>
              </a:ext>
            </a:extLst>
          </p:cNvPr>
          <p:cNvSpPr txBox="1">
            <a:spLocks/>
          </p:cNvSpPr>
          <p:nvPr/>
        </p:nvSpPr>
        <p:spPr>
          <a:xfrm>
            <a:off x="-6005" y="24447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8E8B3A2-B708-47A7-BDDF-8EC41A203CAD}" type="slidenum">
              <a:rPr lang="en-CA" smtClean="0"/>
              <a:pPr/>
              <a:t>14</a:t>
            </a:fld>
            <a:endParaRPr lang="en-CA"/>
          </a:p>
        </p:txBody>
      </p:sp>
      <p:sp>
        <p:nvSpPr>
          <p:cNvPr id="2" name="TextBox 1">
            <a:extLst>
              <a:ext uri="{FF2B5EF4-FFF2-40B4-BE49-F238E27FC236}">
                <a16:creationId xmlns:a16="http://schemas.microsoft.com/office/drawing/2014/main" id="{B61ABE69-B564-D376-F5BB-855B270C1665}"/>
              </a:ext>
            </a:extLst>
          </p:cNvPr>
          <p:cNvSpPr txBox="1"/>
          <p:nvPr/>
        </p:nvSpPr>
        <p:spPr>
          <a:xfrm>
            <a:off x="1343472" y="2132856"/>
            <a:ext cx="9555236" cy="1077218"/>
          </a:xfrm>
          <a:prstGeom prst="rect">
            <a:avLst/>
          </a:prstGeom>
          <a:noFill/>
        </p:spPr>
        <p:txBody>
          <a:bodyPr wrap="square" rtlCol="0">
            <a:spAutoFit/>
          </a:bodyPr>
          <a:lstStyle/>
          <a:p>
            <a:pPr algn="ctr"/>
            <a:r>
              <a:rPr lang="en-CA" sz="2800" dirty="0">
                <a:highlight>
                  <a:srgbClr val="FFFF00"/>
                </a:highlight>
              </a:rPr>
              <a:t>Fall turnover starts </a:t>
            </a:r>
            <a:r>
              <a:rPr lang="en-CA" sz="2800" b="1" u="sng" dirty="0">
                <a:highlight>
                  <a:srgbClr val="FFFF00"/>
                </a:highlight>
              </a:rPr>
              <a:t>A MONTH</a:t>
            </a:r>
            <a:r>
              <a:rPr lang="en-CA" sz="2800" dirty="0">
                <a:highlight>
                  <a:srgbClr val="FFFF00"/>
                </a:highlight>
              </a:rPr>
              <a:t> Later than in 2000</a:t>
            </a:r>
          </a:p>
          <a:p>
            <a:pPr algn="ctr"/>
            <a:endParaRPr lang="en-CA" sz="3600" dirty="0">
              <a:highlight>
                <a:srgbClr val="FFFF00"/>
              </a:highlight>
            </a:endParaRPr>
          </a:p>
        </p:txBody>
      </p:sp>
      <p:pic>
        <p:nvPicPr>
          <p:cNvPr id="14" name="Picture 13" descr="A graph with numbers and lines&#10;&#10;Description automatically generated">
            <a:extLst>
              <a:ext uri="{FF2B5EF4-FFF2-40B4-BE49-F238E27FC236}">
                <a16:creationId xmlns:a16="http://schemas.microsoft.com/office/drawing/2014/main" id="{27F676D5-1E7C-AE60-0811-4CD811019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2566354"/>
            <a:ext cx="10657184" cy="4219958"/>
          </a:xfrm>
          <a:prstGeom prst="rect">
            <a:avLst/>
          </a:prstGeom>
        </p:spPr>
      </p:pic>
      <p:sp>
        <p:nvSpPr>
          <p:cNvPr id="15" name="TextBox 14">
            <a:extLst>
              <a:ext uri="{FF2B5EF4-FFF2-40B4-BE49-F238E27FC236}">
                <a16:creationId xmlns:a16="http://schemas.microsoft.com/office/drawing/2014/main" id="{F1BC2517-7023-E601-22D6-059FAA93F0CC}"/>
              </a:ext>
            </a:extLst>
          </p:cNvPr>
          <p:cNvSpPr txBox="1"/>
          <p:nvPr/>
        </p:nvSpPr>
        <p:spPr>
          <a:xfrm>
            <a:off x="839416" y="1196752"/>
            <a:ext cx="8424936" cy="830997"/>
          </a:xfrm>
          <a:prstGeom prst="rect">
            <a:avLst/>
          </a:prstGeom>
          <a:noFill/>
        </p:spPr>
        <p:txBody>
          <a:bodyPr wrap="square" rtlCol="0">
            <a:spAutoFit/>
          </a:bodyPr>
          <a:lstStyle/>
          <a:p>
            <a:r>
              <a:rPr lang="en-CA" sz="2400" dirty="0"/>
              <a:t>2000: Late September Turnover</a:t>
            </a:r>
          </a:p>
          <a:p>
            <a:r>
              <a:rPr lang="en-CA" sz="2400" dirty="0"/>
              <a:t>2023: Late October Turnover</a:t>
            </a:r>
          </a:p>
        </p:txBody>
      </p:sp>
    </p:spTree>
    <p:extLst>
      <p:ext uri="{BB962C8B-B14F-4D97-AF65-F5344CB8AC3E}">
        <p14:creationId xmlns:p14="http://schemas.microsoft.com/office/powerpoint/2010/main" val="388875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56771D-570B-A0CA-8C9D-780CEF9BAFAB}"/>
              </a:ext>
            </a:extLst>
          </p:cNvPr>
          <p:cNvSpPr>
            <a:spLocks noGrp="1"/>
          </p:cNvSpPr>
          <p:nvPr>
            <p:ph idx="1"/>
          </p:nvPr>
        </p:nvSpPr>
        <p:spPr>
          <a:xfrm>
            <a:off x="0" y="1340768"/>
            <a:ext cx="10961673" cy="3880773"/>
          </a:xfrm>
        </p:spPr>
        <p:txBody>
          <a:bodyPr>
            <a:normAutofit/>
          </a:bodyPr>
          <a:lstStyle/>
          <a:p>
            <a:r>
              <a:rPr lang="en-CA" sz="2200" dirty="0"/>
              <a:t>Higher mixing temperatures correlate strongly with earlier mixing</a:t>
            </a:r>
          </a:p>
          <a:p>
            <a:r>
              <a:rPr lang="en-CA" sz="2200" dirty="0"/>
              <a:t>This indicates wind being a large factor in earlier mixing dates</a:t>
            </a:r>
          </a:p>
        </p:txBody>
      </p:sp>
      <p:sp>
        <p:nvSpPr>
          <p:cNvPr id="4" name="Slide Number Placeholder 3">
            <a:extLst>
              <a:ext uri="{FF2B5EF4-FFF2-40B4-BE49-F238E27FC236}">
                <a16:creationId xmlns:a16="http://schemas.microsoft.com/office/drawing/2014/main" id="{321D21A7-52F1-50D9-35C3-127CD4358A29}"/>
              </a:ext>
            </a:extLst>
          </p:cNvPr>
          <p:cNvSpPr>
            <a:spLocks noGrp="1"/>
          </p:cNvSpPr>
          <p:nvPr>
            <p:ph type="sldNum" sz="quarter" idx="12"/>
          </p:nvPr>
        </p:nvSpPr>
        <p:spPr/>
        <p:txBody>
          <a:bodyPr/>
          <a:lstStyle/>
          <a:p>
            <a:fld id="{D8E8B3A2-B708-47A7-BDDF-8EC41A203CAD}" type="slidenum">
              <a:rPr lang="en-CA" smtClean="0"/>
              <a:pPr/>
              <a:t>15</a:t>
            </a:fld>
            <a:endParaRPr lang="en-CA" dirty="0"/>
          </a:p>
        </p:txBody>
      </p:sp>
      <p:sp>
        <p:nvSpPr>
          <p:cNvPr id="5" name="Title 1">
            <a:extLst>
              <a:ext uri="{FF2B5EF4-FFF2-40B4-BE49-F238E27FC236}">
                <a16:creationId xmlns:a16="http://schemas.microsoft.com/office/drawing/2014/main" id="{0BD5D306-B42F-0E13-A52C-47801DF65470}"/>
              </a:ext>
            </a:extLst>
          </p:cNvPr>
          <p:cNvSpPr txBox="1">
            <a:spLocks/>
          </p:cNvSpPr>
          <p:nvPr/>
        </p:nvSpPr>
        <p:spPr>
          <a:xfrm>
            <a:off x="839416" y="18864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CA" dirty="0"/>
              <a:t>High Temperature at Overturn Implies Wind Significantly Contributes to Mixing</a:t>
            </a:r>
          </a:p>
        </p:txBody>
      </p:sp>
      <p:sp>
        <p:nvSpPr>
          <p:cNvPr id="6" name="Slide Number Placeholder 3">
            <a:extLst>
              <a:ext uri="{FF2B5EF4-FFF2-40B4-BE49-F238E27FC236}">
                <a16:creationId xmlns:a16="http://schemas.microsoft.com/office/drawing/2014/main" id="{F4DDF7CE-6AB6-C24B-5915-209224137B3E}"/>
              </a:ext>
            </a:extLst>
          </p:cNvPr>
          <p:cNvSpPr txBox="1">
            <a:spLocks/>
          </p:cNvSpPr>
          <p:nvPr/>
        </p:nvSpPr>
        <p:spPr>
          <a:xfrm>
            <a:off x="-6005" y="24447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8E8B3A2-B708-47A7-BDDF-8EC41A203CAD}" type="slidenum">
              <a:rPr lang="en-CA" smtClean="0"/>
              <a:pPr/>
              <a:t>15</a:t>
            </a:fld>
            <a:endParaRPr lang="en-CA" dirty="0"/>
          </a:p>
        </p:txBody>
      </p:sp>
      <p:pic>
        <p:nvPicPr>
          <p:cNvPr id="7" name="Picture 6" descr="A graph with numbers and a line&#10;&#10;Description automatically generated">
            <a:extLst>
              <a:ext uri="{FF2B5EF4-FFF2-40B4-BE49-F238E27FC236}">
                <a16:creationId xmlns:a16="http://schemas.microsoft.com/office/drawing/2014/main" id="{874BC12D-6972-7BE7-8731-B6D38620B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2421063"/>
            <a:ext cx="11216637" cy="4436937"/>
          </a:xfrm>
          <a:prstGeom prst="rect">
            <a:avLst/>
          </a:prstGeom>
        </p:spPr>
      </p:pic>
    </p:spTree>
    <p:extLst>
      <p:ext uri="{BB962C8B-B14F-4D97-AF65-F5344CB8AC3E}">
        <p14:creationId xmlns:p14="http://schemas.microsoft.com/office/powerpoint/2010/main" val="42587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80DC-0040-0323-2AD1-90A86AA53474}"/>
              </a:ext>
            </a:extLst>
          </p:cNvPr>
          <p:cNvSpPr>
            <a:spLocks noGrp="1"/>
          </p:cNvSpPr>
          <p:nvPr>
            <p:ph type="title"/>
          </p:nvPr>
        </p:nvSpPr>
        <p:spPr/>
        <p:txBody>
          <a:bodyPr/>
          <a:lstStyle/>
          <a:p>
            <a:r>
              <a:rPr lang="en-CA" dirty="0"/>
              <a:t>A Short Strong Gust Causes More Mixing Than Prolonged Weak Winds</a:t>
            </a:r>
          </a:p>
        </p:txBody>
      </p:sp>
      <p:sp>
        <p:nvSpPr>
          <p:cNvPr id="4" name="Slide Number Placeholder 3">
            <a:extLst>
              <a:ext uri="{FF2B5EF4-FFF2-40B4-BE49-F238E27FC236}">
                <a16:creationId xmlns:a16="http://schemas.microsoft.com/office/drawing/2014/main" id="{C04F3EA7-0E1B-7D86-BB59-A44E51B77876}"/>
              </a:ext>
            </a:extLst>
          </p:cNvPr>
          <p:cNvSpPr>
            <a:spLocks noGrp="1"/>
          </p:cNvSpPr>
          <p:nvPr>
            <p:ph type="sldNum" sz="quarter" idx="12"/>
          </p:nvPr>
        </p:nvSpPr>
        <p:spPr/>
        <p:txBody>
          <a:bodyPr/>
          <a:lstStyle/>
          <a:p>
            <a:fld id="{D8E8B3A2-B708-47A7-BDDF-8EC41A203CAD}" type="slidenum">
              <a:rPr lang="en-CA" smtClean="0"/>
              <a:pPr/>
              <a:t>16</a:t>
            </a:fld>
            <a:endParaRPr lang="en-CA" dirty="0"/>
          </a:p>
        </p:txBody>
      </p:sp>
      <p:sp>
        <p:nvSpPr>
          <p:cNvPr id="13" name="TextBox 12">
            <a:extLst>
              <a:ext uri="{FF2B5EF4-FFF2-40B4-BE49-F238E27FC236}">
                <a16:creationId xmlns:a16="http://schemas.microsoft.com/office/drawing/2014/main" id="{D7D4936A-27C5-ABB6-4DFB-D32D9FD17805}"/>
              </a:ext>
            </a:extLst>
          </p:cNvPr>
          <p:cNvSpPr txBox="1"/>
          <p:nvPr/>
        </p:nvSpPr>
        <p:spPr>
          <a:xfrm>
            <a:off x="5807968" y="2636912"/>
            <a:ext cx="2088232" cy="461665"/>
          </a:xfrm>
          <a:prstGeom prst="rect">
            <a:avLst/>
          </a:prstGeom>
          <a:noFill/>
        </p:spPr>
        <p:txBody>
          <a:bodyPr wrap="square" rtlCol="0">
            <a:spAutoFit/>
          </a:bodyPr>
          <a:lstStyle/>
          <a:p>
            <a:r>
              <a:rPr lang="en-CA" sz="2400" dirty="0"/>
              <a:t>2001</a:t>
            </a:r>
            <a:endParaRPr lang="en-CA" dirty="0"/>
          </a:p>
        </p:txBody>
      </p:sp>
      <p:pic>
        <p:nvPicPr>
          <p:cNvPr id="67" name="Picture 66">
            <a:extLst>
              <a:ext uri="{FF2B5EF4-FFF2-40B4-BE49-F238E27FC236}">
                <a16:creationId xmlns:a16="http://schemas.microsoft.com/office/drawing/2014/main" id="{CC225F18-2A12-D12B-6317-34BF05E2F8F2}"/>
              </a:ext>
            </a:extLst>
          </p:cNvPr>
          <p:cNvPicPr>
            <a:picLocks noChangeAspect="1"/>
          </p:cNvPicPr>
          <p:nvPr/>
        </p:nvPicPr>
        <p:blipFill>
          <a:blip r:embed="rId2"/>
          <a:stretch>
            <a:fillRect/>
          </a:stretch>
        </p:blipFill>
        <p:spPr>
          <a:xfrm>
            <a:off x="0" y="3212976"/>
            <a:ext cx="5812033" cy="2827476"/>
          </a:xfrm>
          <a:prstGeom prst="rect">
            <a:avLst/>
          </a:prstGeom>
        </p:spPr>
      </p:pic>
      <p:pic>
        <p:nvPicPr>
          <p:cNvPr id="69" name="Picture 68">
            <a:extLst>
              <a:ext uri="{FF2B5EF4-FFF2-40B4-BE49-F238E27FC236}">
                <a16:creationId xmlns:a16="http://schemas.microsoft.com/office/drawing/2014/main" id="{4B7B484B-2A09-4612-74DB-A78289273F90}"/>
              </a:ext>
            </a:extLst>
          </p:cNvPr>
          <p:cNvPicPr>
            <a:picLocks noChangeAspect="1"/>
          </p:cNvPicPr>
          <p:nvPr/>
        </p:nvPicPr>
        <p:blipFill>
          <a:blip r:embed="rId3"/>
          <a:stretch>
            <a:fillRect/>
          </a:stretch>
        </p:blipFill>
        <p:spPr>
          <a:xfrm>
            <a:off x="6524395" y="3212976"/>
            <a:ext cx="5653771" cy="2750484"/>
          </a:xfrm>
          <a:prstGeom prst="rect">
            <a:avLst/>
          </a:prstGeom>
        </p:spPr>
      </p:pic>
      <p:sp>
        <p:nvSpPr>
          <p:cNvPr id="70" name="Arrow: Right 69">
            <a:extLst>
              <a:ext uri="{FF2B5EF4-FFF2-40B4-BE49-F238E27FC236}">
                <a16:creationId xmlns:a16="http://schemas.microsoft.com/office/drawing/2014/main" id="{3859E703-88DE-581D-7A35-B620F97660FD}"/>
              </a:ext>
            </a:extLst>
          </p:cNvPr>
          <p:cNvSpPr/>
          <p:nvPr/>
        </p:nvSpPr>
        <p:spPr>
          <a:xfrm>
            <a:off x="5879976" y="4077072"/>
            <a:ext cx="648072" cy="504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Content Placeholder 2">
            <a:extLst>
              <a:ext uri="{FF2B5EF4-FFF2-40B4-BE49-F238E27FC236}">
                <a16:creationId xmlns:a16="http://schemas.microsoft.com/office/drawing/2014/main" id="{F6B4B191-66D9-0B40-42A8-EA9F519DDBF3}"/>
              </a:ext>
            </a:extLst>
          </p:cNvPr>
          <p:cNvSpPr>
            <a:spLocks noGrp="1"/>
          </p:cNvSpPr>
          <p:nvPr>
            <p:ph idx="1"/>
          </p:nvPr>
        </p:nvSpPr>
        <p:spPr>
          <a:xfrm>
            <a:off x="119337" y="1772816"/>
            <a:ext cx="9937104" cy="1224136"/>
          </a:xfrm>
        </p:spPr>
        <p:txBody>
          <a:bodyPr>
            <a:normAutofit/>
          </a:bodyPr>
          <a:lstStyle/>
          <a:p>
            <a:r>
              <a:rPr lang="en-CA" sz="2200" dirty="0"/>
              <a:t>Using a 20-year record of hourly winds from a weather station on the surface of Opeongo, We filter to find the top 25% of winds in each month</a:t>
            </a:r>
          </a:p>
        </p:txBody>
      </p:sp>
    </p:spTree>
    <p:extLst>
      <p:ext uri="{BB962C8B-B14F-4D97-AF65-F5344CB8AC3E}">
        <p14:creationId xmlns:p14="http://schemas.microsoft.com/office/powerpoint/2010/main" val="331247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80DC-0040-0323-2AD1-90A86AA53474}"/>
              </a:ext>
            </a:extLst>
          </p:cNvPr>
          <p:cNvSpPr>
            <a:spLocks noGrp="1"/>
          </p:cNvSpPr>
          <p:nvPr>
            <p:ph type="title"/>
          </p:nvPr>
        </p:nvSpPr>
        <p:spPr/>
        <p:txBody>
          <a:bodyPr/>
          <a:lstStyle/>
          <a:p>
            <a:r>
              <a:rPr lang="en-CA" dirty="0"/>
              <a:t>A Short Strong Gust Causes More Mixing Than Prolonged Weak Winds</a:t>
            </a:r>
          </a:p>
        </p:txBody>
      </p:sp>
      <p:sp>
        <p:nvSpPr>
          <p:cNvPr id="4" name="Slide Number Placeholder 3">
            <a:extLst>
              <a:ext uri="{FF2B5EF4-FFF2-40B4-BE49-F238E27FC236}">
                <a16:creationId xmlns:a16="http://schemas.microsoft.com/office/drawing/2014/main" id="{C04F3EA7-0E1B-7D86-BB59-A44E51B77876}"/>
              </a:ext>
            </a:extLst>
          </p:cNvPr>
          <p:cNvSpPr>
            <a:spLocks noGrp="1"/>
          </p:cNvSpPr>
          <p:nvPr>
            <p:ph type="sldNum" sz="quarter" idx="12"/>
          </p:nvPr>
        </p:nvSpPr>
        <p:spPr/>
        <p:txBody>
          <a:bodyPr/>
          <a:lstStyle/>
          <a:p>
            <a:fld id="{D8E8B3A2-B708-47A7-BDDF-8EC41A203CAD}" type="slidenum">
              <a:rPr lang="en-CA" smtClean="0"/>
              <a:pPr/>
              <a:t>17</a:t>
            </a:fld>
            <a:endParaRPr lang="en-CA" dirty="0"/>
          </a:p>
        </p:txBody>
      </p:sp>
      <p:sp>
        <p:nvSpPr>
          <p:cNvPr id="13" name="TextBox 12">
            <a:extLst>
              <a:ext uri="{FF2B5EF4-FFF2-40B4-BE49-F238E27FC236}">
                <a16:creationId xmlns:a16="http://schemas.microsoft.com/office/drawing/2014/main" id="{D7D4936A-27C5-ABB6-4DFB-D32D9FD17805}"/>
              </a:ext>
            </a:extLst>
          </p:cNvPr>
          <p:cNvSpPr txBox="1"/>
          <p:nvPr/>
        </p:nvSpPr>
        <p:spPr>
          <a:xfrm>
            <a:off x="5807968" y="2636912"/>
            <a:ext cx="2088232" cy="461665"/>
          </a:xfrm>
          <a:prstGeom prst="rect">
            <a:avLst/>
          </a:prstGeom>
          <a:noFill/>
        </p:spPr>
        <p:txBody>
          <a:bodyPr wrap="square" rtlCol="0">
            <a:spAutoFit/>
          </a:bodyPr>
          <a:lstStyle/>
          <a:p>
            <a:r>
              <a:rPr lang="en-CA" sz="2400" dirty="0"/>
              <a:t>2021</a:t>
            </a:r>
            <a:endParaRPr lang="en-CA" dirty="0"/>
          </a:p>
        </p:txBody>
      </p:sp>
      <p:pic>
        <p:nvPicPr>
          <p:cNvPr id="67" name="Picture 66">
            <a:extLst>
              <a:ext uri="{FF2B5EF4-FFF2-40B4-BE49-F238E27FC236}">
                <a16:creationId xmlns:a16="http://schemas.microsoft.com/office/drawing/2014/main" id="{CC225F18-2A12-D12B-6317-34BF05E2F8F2}"/>
              </a:ext>
            </a:extLst>
          </p:cNvPr>
          <p:cNvPicPr>
            <a:picLocks noChangeAspect="1"/>
          </p:cNvPicPr>
          <p:nvPr/>
        </p:nvPicPr>
        <p:blipFill>
          <a:blip r:embed="rId2"/>
          <a:stretch>
            <a:fillRect/>
          </a:stretch>
        </p:blipFill>
        <p:spPr>
          <a:xfrm>
            <a:off x="-4065" y="3212976"/>
            <a:ext cx="5772744" cy="2808362"/>
          </a:xfrm>
          <a:prstGeom prst="rect">
            <a:avLst/>
          </a:prstGeom>
        </p:spPr>
      </p:pic>
      <p:pic>
        <p:nvPicPr>
          <p:cNvPr id="69" name="Picture 68">
            <a:extLst>
              <a:ext uri="{FF2B5EF4-FFF2-40B4-BE49-F238E27FC236}">
                <a16:creationId xmlns:a16="http://schemas.microsoft.com/office/drawing/2014/main" id="{4B7B484B-2A09-4612-74DB-A78289273F90}"/>
              </a:ext>
            </a:extLst>
          </p:cNvPr>
          <p:cNvPicPr>
            <a:picLocks noChangeAspect="1"/>
          </p:cNvPicPr>
          <p:nvPr/>
        </p:nvPicPr>
        <p:blipFill>
          <a:blip r:embed="rId3"/>
          <a:stretch>
            <a:fillRect/>
          </a:stretch>
        </p:blipFill>
        <p:spPr>
          <a:xfrm>
            <a:off x="6600056" y="3225282"/>
            <a:ext cx="5581763" cy="2715453"/>
          </a:xfrm>
          <a:prstGeom prst="rect">
            <a:avLst/>
          </a:prstGeom>
        </p:spPr>
      </p:pic>
      <p:pic>
        <p:nvPicPr>
          <p:cNvPr id="5" name="Picture 4">
            <a:extLst>
              <a:ext uri="{FF2B5EF4-FFF2-40B4-BE49-F238E27FC236}">
                <a16:creationId xmlns:a16="http://schemas.microsoft.com/office/drawing/2014/main" id="{5ED3DE4A-2B2A-D17B-28E3-49763AA53DD4}"/>
              </a:ext>
            </a:extLst>
          </p:cNvPr>
          <p:cNvPicPr>
            <a:picLocks noChangeAspect="1"/>
          </p:cNvPicPr>
          <p:nvPr/>
        </p:nvPicPr>
        <p:blipFill>
          <a:blip r:embed="rId4"/>
          <a:stretch>
            <a:fillRect/>
          </a:stretch>
        </p:blipFill>
        <p:spPr>
          <a:xfrm>
            <a:off x="6482393" y="3212976"/>
            <a:ext cx="5709607" cy="2777646"/>
          </a:xfrm>
          <a:prstGeom prst="rect">
            <a:avLst/>
          </a:prstGeom>
        </p:spPr>
      </p:pic>
      <p:pic>
        <p:nvPicPr>
          <p:cNvPr id="7" name="Picture 6">
            <a:extLst>
              <a:ext uri="{FF2B5EF4-FFF2-40B4-BE49-F238E27FC236}">
                <a16:creationId xmlns:a16="http://schemas.microsoft.com/office/drawing/2014/main" id="{85B72172-019B-56D4-7B3C-987060B87222}"/>
              </a:ext>
            </a:extLst>
          </p:cNvPr>
          <p:cNvPicPr>
            <a:picLocks noChangeAspect="1"/>
          </p:cNvPicPr>
          <p:nvPr/>
        </p:nvPicPr>
        <p:blipFill>
          <a:blip r:embed="rId5"/>
          <a:stretch>
            <a:fillRect/>
          </a:stretch>
        </p:blipFill>
        <p:spPr>
          <a:xfrm>
            <a:off x="0" y="3212976"/>
            <a:ext cx="5807968" cy="2825498"/>
          </a:xfrm>
          <a:prstGeom prst="rect">
            <a:avLst/>
          </a:prstGeom>
        </p:spPr>
      </p:pic>
      <p:sp>
        <p:nvSpPr>
          <p:cNvPr id="70" name="Arrow: Right 69">
            <a:extLst>
              <a:ext uri="{FF2B5EF4-FFF2-40B4-BE49-F238E27FC236}">
                <a16:creationId xmlns:a16="http://schemas.microsoft.com/office/drawing/2014/main" id="{3859E703-88DE-581D-7A35-B620F97660FD}"/>
              </a:ext>
            </a:extLst>
          </p:cNvPr>
          <p:cNvSpPr/>
          <p:nvPr/>
        </p:nvSpPr>
        <p:spPr>
          <a:xfrm>
            <a:off x="5879976" y="4077072"/>
            <a:ext cx="648072" cy="504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a:extLst>
              <a:ext uri="{FF2B5EF4-FFF2-40B4-BE49-F238E27FC236}">
                <a16:creationId xmlns:a16="http://schemas.microsoft.com/office/drawing/2014/main" id="{FEAAB3B4-85BD-AB30-3540-AF724D4DA175}"/>
              </a:ext>
            </a:extLst>
          </p:cNvPr>
          <p:cNvSpPr>
            <a:spLocks noGrp="1"/>
          </p:cNvSpPr>
          <p:nvPr>
            <p:ph idx="1"/>
          </p:nvPr>
        </p:nvSpPr>
        <p:spPr>
          <a:xfrm>
            <a:off x="119336" y="1772816"/>
            <a:ext cx="9937104" cy="1224136"/>
          </a:xfrm>
        </p:spPr>
        <p:txBody>
          <a:bodyPr>
            <a:normAutofit/>
          </a:bodyPr>
          <a:lstStyle/>
          <a:p>
            <a:r>
              <a:rPr lang="en-CA" sz="2200" dirty="0"/>
              <a:t>Using a 20-year record of hourly winds from a weather station on the surface of Opeongo, We filter to find the top 25% of winds in each month</a:t>
            </a:r>
          </a:p>
        </p:txBody>
      </p:sp>
    </p:spTree>
    <p:extLst>
      <p:ext uri="{BB962C8B-B14F-4D97-AF65-F5344CB8AC3E}">
        <p14:creationId xmlns:p14="http://schemas.microsoft.com/office/powerpoint/2010/main" val="655048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80DC-0040-0323-2AD1-90A86AA53474}"/>
              </a:ext>
            </a:extLst>
          </p:cNvPr>
          <p:cNvSpPr>
            <a:spLocks noGrp="1"/>
          </p:cNvSpPr>
          <p:nvPr>
            <p:ph type="title"/>
          </p:nvPr>
        </p:nvSpPr>
        <p:spPr/>
        <p:txBody>
          <a:bodyPr/>
          <a:lstStyle/>
          <a:p>
            <a:r>
              <a:rPr lang="en-CA" dirty="0"/>
              <a:t>Winds Have Been Getting Slower Due to Global Stilling</a:t>
            </a:r>
          </a:p>
        </p:txBody>
      </p:sp>
      <p:sp>
        <p:nvSpPr>
          <p:cNvPr id="4" name="Slide Number Placeholder 3">
            <a:extLst>
              <a:ext uri="{FF2B5EF4-FFF2-40B4-BE49-F238E27FC236}">
                <a16:creationId xmlns:a16="http://schemas.microsoft.com/office/drawing/2014/main" id="{C04F3EA7-0E1B-7D86-BB59-A44E51B77876}"/>
              </a:ext>
            </a:extLst>
          </p:cNvPr>
          <p:cNvSpPr>
            <a:spLocks noGrp="1"/>
          </p:cNvSpPr>
          <p:nvPr>
            <p:ph type="sldNum" sz="quarter" idx="12"/>
          </p:nvPr>
        </p:nvSpPr>
        <p:spPr/>
        <p:txBody>
          <a:bodyPr/>
          <a:lstStyle/>
          <a:p>
            <a:fld id="{D8E8B3A2-B708-47A7-BDDF-8EC41A203CAD}" type="slidenum">
              <a:rPr lang="en-CA" smtClean="0"/>
              <a:pPr/>
              <a:t>18</a:t>
            </a:fld>
            <a:endParaRPr lang="en-CA" dirty="0"/>
          </a:p>
        </p:txBody>
      </p:sp>
      <p:sp>
        <p:nvSpPr>
          <p:cNvPr id="13" name="TextBox 12">
            <a:extLst>
              <a:ext uri="{FF2B5EF4-FFF2-40B4-BE49-F238E27FC236}">
                <a16:creationId xmlns:a16="http://schemas.microsoft.com/office/drawing/2014/main" id="{D7D4936A-27C5-ABB6-4DFB-D32D9FD17805}"/>
              </a:ext>
            </a:extLst>
          </p:cNvPr>
          <p:cNvSpPr txBox="1"/>
          <p:nvPr/>
        </p:nvSpPr>
        <p:spPr>
          <a:xfrm>
            <a:off x="5159896" y="2636912"/>
            <a:ext cx="2088232" cy="461665"/>
          </a:xfrm>
          <a:prstGeom prst="rect">
            <a:avLst/>
          </a:prstGeom>
          <a:noFill/>
        </p:spPr>
        <p:txBody>
          <a:bodyPr wrap="square" rtlCol="0">
            <a:spAutoFit/>
          </a:bodyPr>
          <a:lstStyle/>
          <a:p>
            <a:r>
              <a:rPr lang="en-CA" sz="2400" dirty="0"/>
              <a:t>2001 -&gt; 2021</a:t>
            </a:r>
            <a:endParaRPr lang="en-CA" dirty="0"/>
          </a:p>
        </p:txBody>
      </p:sp>
      <p:pic>
        <p:nvPicPr>
          <p:cNvPr id="69" name="Picture 68">
            <a:extLst>
              <a:ext uri="{FF2B5EF4-FFF2-40B4-BE49-F238E27FC236}">
                <a16:creationId xmlns:a16="http://schemas.microsoft.com/office/drawing/2014/main" id="{4B7B484B-2A09-4612-74DB-A78289273F90}"/>
              </a:ext>
            </a:extLst>
          </p:cNvPr>
          <p:cNvPicPr>
            <a:picLocks noChangeAspect="1"/>
          </p:cNvPicPr>
          <p:nvPr/>
        </p:nvPicPr>
        <p:blipFill>
          <a:blip r:embed="rId2"/>
          <a:stretch>
            <a:fillRect/>
          </a:stretch>
        </p:blipFill>
        <p:spPr>
          <a:xfrm>
            <a:off x="6600056" y="3225282"/>
            <a:ext cx="5581763" cy="2715453"/>
          </a:xfrm>
          <a:prstGeom prst="rect">
            <a:avLst/>
          </a:prstGeom>
        </p:spPr>
      </p:pic>
      <p:pic>
        <p:nvPicPr>
          <p:cNvPr id="5" name="Picture 4">
            <a:extLst>
              <a:ext uri="{FF2B5EF4-FFF2-40B4-BE49-F238E27FC236}">
                <a16:creationId xmlns:a16="http://schemas.microsoft.com/office/drawing/2014/main" id="{5ED3DE4A-2B2A-D17B-28E3-49763AA53DD4}"/>
              </a:ext>
            </a:extLst>
          </p:cNvPr>
          <p:cNvPicPr>
            <a:picLocks noChangeAspect="1"/>
          </p:cNvPicPr>
          <p:nvPr/>
        </p:nvPicPr>
        <p:blipFill>
          <a:blip r:embed="rId3"/>
          <a:stretch>
            <a:fillRect/>
          </a:stretch>
        </p:blipFill>
        <p:spPr>
          <a:xfrm>
            <a:off x="6482393" y="3212976"/>
            <a:ext cx="5709607" cy="2777646"/>
          </a:xfrm>
          <a:prstGeom prst="rect">
            <a:avLst/>
          </a:prstGeom>
        </p:spPr>
      </p:pic>
      <p:pic>
        <p:nvPicPr>
          <p:cNvPr id="3" name="Picture 2">
            <a:extLst>
              <a:ext uri="{FF2B5EF4-FFF2-40B4-BE49-F238E27FC236}">
                <a16:creationId xmlns:a16="http://schemas.microsoft.com/office/drawing/2014/main" id="{CE66A4D8-1EBD-AB59-68AA-C97D98C3D087}"/>
              </a:ext>
            </a:extLst>
          </p:cNvPr>
          <p:cNvPicPr>
            <a:picLocks noChangeAspect="1"/>
          </p:cNvPicPr>
          <p:nvPr/>
        </p:nvPicPr>
        <p:blipFill>
          <a:blip r:embed="rId2"/>
          <a:stretch>
            <a:fillRect/>
          </a:stretch>
        </p:blipFill>
        <p:spPr>
          <a:xfrm>
            <a:off x="-19257" y="3202548"/>
            <a:ext cx="5899233" cy="2869898"/>
          </a:xfrm>
          <a:prstGeom prst="rect">
            <a:avLst/>
          </a:prstGeom>
        </p:spPr>
      </p:pic>
      <p:sp>
        <p:nvSpPr>
          <p:cNvPr id="70" name="Arrow: Right 69">
            <a:extLst>
              <a:ext uri="{FF2B5EF4-FFF2-40B4-BE49-F238E27FC236}">
                <a16:creationId xmlns:a16="http://schemas.microsoft.com/office/drawing/2014/main" id="{3859E703-88DE-581D-7A35-B620F97660FD}"/>
              </a:ext>
            </a:extLst>
          </p:cNvPr>
          <p:cNvSpPr/>
          <p:nvPr/>
        </p:nvSpPr>
        <p:spPr>
          <a:xfrm>
            <a:off x="5879976" y="4077072"/>
            <a:ext cx="648072" cy="504056"/>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rgbClr val="0070C0"/>
              </a:solidFill>
            </a:endParaRPr>
          </a:p>
        </p:txBody>
      </p:sp>
      <p:sp>
        <p:nvSpPr>
          <p:cNvPr id="6" name="Content Placeholder 2">
            <a:extLst>
              <a:ext uri="{FF2B5EF4-FFF2-40B4-BE49-F238E27FC236}">
                <a16:creationId xmlns:a16="http://schemas.microsoft.com/office/drawing/2014/main" id="{E1B3B9F8-3227-A244-DB72-022023C46910}"/>
              </a:ext>
            </a:extLst>
          </p:cNvPr>
          <p:cNvSpPr>
            <a:spLocks noGrp="1"/>
          </p:cNvSpPr>
          <p:nvPr>
            <p:ph idx="1"/>
          </p:nvPr>
        </p:nvSpPr>
        <p:spPr>
          <a:xfrm>
            <a:off x="119336" y="1772816"/>
            <a:ext cx="9145016" cy="1224136"/>
          </a:xfrm>
        </p:spPr>
        <p:txBody>
          <a:bodyPr>
            <a:normAutofit/>
          </a:bodyPr>
          <a:lstStyle/>
          <a:p>
            <a:r>
              <a:rPr lang="en-CA" sz="2200" dirty="0"/>
              <a:t>Over 20-years, wind speeds have generally fallen in months near overturn</a:t>
            </a:r>
          </a:p>
        </p:txBody>
      </p:sp>
    </p:spTree>
    <p:extLst>
      <p:ext uri="{BB962C8B-B14F-4D97-AF65-F5344CB8AC3E}">
        <p14:creationId xmlns:p14="http://schemas.microsoft.com/office/powerpoint/2010/main" val="3695929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B305-50E6-6CBD-D0EC-9D150A283C84}"/>
              </a:ext>
            </a:extLst>
          </p:cNvPr>
          <p:cNvSpPr>
            <a:spLocks noGrp="1"/>
          </p:cNvSpPr>
          <p:nvPr>
            <p:ph type="title"/>
          </p:nvPr>
        </p:nvSpPr>
        <p:spPr>
          <a:xfrm>
            <a:off x="191344" y="427036"/>
            <a:ext cx="9433048" cy="1921843"/>
          </a:xfrm>
        </p:spPr>
        <p:txBody>
          <a:bodyPr>
            <a:normAutofit/>
          </a:bodyPr>
          <a:lstStyle/>
          <a:p>
            <a:r>
              <a:rPr lang="en-CA" dirty="0"/>
              <a:t>Air Temperatures are Increasing, While Mean Fall Wind Speeds Have Decreased Since 2000</a:t>
            </a:r>
          </a:p>
        </p:txBody>
      </p:sp>
      <p:sp>
        <p:nvSpPr>
          <p:cNvPr id="4" name="Slide Number Placeholder 3">
            <a:extLst>
              <a:ext uri="{FF2B5EF4-FFF2-40B4-BE49-F238E27FC236}">
                <a16:creationId xmlns:a16="http://schemas.microsoft.com/office/drawing/2014/main" id="{40D5A50F-E28F-FDD0-8360-5DF0A2BFD9F6}"/>
              </a:ext>
            </a:extLst>
          </p:cNvPr>
          <p:cNvSpPr>
            <a:spLocks noGrp="1"/>
          </p:cNvSpPr>
          <p:nvPr>
            <p:ph type="sldNum" sz="quarter" idx="12"/>
          </p:nvPr>
        </p:nvSpPr>
        <p:spPr/>
        <p:txBody>
          <a:bodyPr/>
          <a:lstStyle/>
          <a:p>
            <a:fld id="{D8E8B3A2-B708-47A7-BDDF-8EC41A203CAD}" type="slidenum">
              <a:rPr lang="en-CA" smtClean="0"/>
              <a:t>19</a:t>
            </a:fld>
            <a:endParaRPr lang="en-CA"/>
          </a:p>
        </p:txBody>
      </p:sp>
      <p:pic>
        <p:nvPicPr>
          <p:cNvPr id="6" name="Picture 5">
            <a:extLst>
              <a:ext uri="{FF2B5EF4-FFF2-40B4-BE49-F238E27FC236}">
                <a16:creationId xmlns:a16="http://schemas.microsoft.com/office/drawing/2014/main" id="{1AAD62F1-8658-EC36-D173-B93514EE7FDA}"/>
              </a:ext>
            </a:extLst>
          </p:cNvPr>
          <p:cNvPicPr>
            <a:picLocks noChangeAspect="1"/>
          </p:cNvPicPr>
          <p:nvPr/>
        </p:nvPicPr>
        <p:blipFill>
          <a:blip r:embed="rId3"/>
          <a:stretch>
            <a:fillRect/>
          </a:stretch>
        </p:blipFill>
        <p:spPr>
          <a:xfrm>
            <a:off x="3143672" y="2060848"/>
            <a:ext cx="9048328" cy="4489919"/>
          </a:xfrm>
          <a:prstGeom prst="rect">
            <a:avLst/>
          </a:prstGeom>
        </p:spPr>
      </p:pic>
      <p:sp>
        <p:nvSpPr>
          <p:cNvPr id="3" name="Content Placeholder 23">
            <a:extLst>
              <a:ext uri="{FF2B5EF4-FFF2-40B4-BE49-F238E27FC236}">
                <a16:creationId xmlns:a16="http://schemas.microsoft.com/office/drawing/2014/main" id="{115513A4-8873-A7D8-F0F9-4D661FB1DBD0}"/>
              </a:ext>
            </a:extLst>
          </p:cNvPr>
          <p:cNvSpPr>
            <a:spLocks noGrp="1"/>
          </p:cNvSpPr>
          <p:nvPr>
            <p:ph idx="1"/>
          </p:nvPr>
        </p:nvSpPr>
        <p:spPr>
          <a:xfrm>
            <a:off x="0" y="2160589"/>
            <a:ext cx="3143672" cy="3880773"/>
          </a:xfrm>
        </p:spPr>
        <p:txBody>
          <a:bodyPr>
            <a:noAutofit/>
          </a:bodyPr>
          <a:lstStyle/>
          <a:p>
            <a:r>
              <a:rPr lang="en-CA" sz="2000" dirty="0"/>
              <a:t>We filter to the top 25% of winds and focus on October, the month where turnover usually occurs, and notice:</a:t>
            </a:r>
          </a:p>
          <a:p>
            <a:endParaRPr lang="en-CA" sz="2000" dirty="0"/>
          </a:p>
          <a:p>
            <a:pPr lvl="1"/>
            <a:r>
              <a:rPr lang="en-CA" sz="2000" dirty="0">
                <a:solidFill>
                  <a:srgbClr val="616CFF"/>
                </a:solidFill>
              </a:rPr>
              <a:t>Gradual decrease of wind speeds</a:t>
            </a:r>
          </a:p>
          <a:p>
            <a:pPr lvl="1"/>
            <a:r>
              <a:rPr lang="en-CA" sz="2000" dirty="0">
                <a:solidFill>
                  <a:srgbClr val="FF0000"/>
                </a:solidFill>
              </a:rPr>
              <a:t>No strong trend of increasing air temperature's</a:t>
            </a:r>
          </a:p>
          <a:p>
            <a:pPr lvl="1"/>
            <a:endParaRPr lang="en-CA" sz="2000" dirty="0"/>
          </a:p>
          <a:p>
            <a:pPr lvl="1"/>
            <a:endParaRPr lang="en-CA" sz="2000" dirty="0"/>
          </a:p>
        </p:txBody>
      </p:sp>
    </p:spTree>
    <p:extLst>
      <p:ext uri="{BB962C8B-B14F-4D97-AF65-F5344CB8AC3E}">
        <p14:creationId xmlns:p14="http://schemas.microsoft.com/office/powerpoint/2010/main" val="1206217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A9E2F-4EDB-C65A-4340-803201DB9298}"/>
              </a:ext>
            </a:extLst>
          </p:cNvPr>
          <p:cNvSpPr>
            <a:spLocks noGrp="1"/>
          </p:cNvSpPr>
          <p:nvPr>
            <p:ph type="title"/>
          </p:nvPr>
        </p:nvSpPr>
        <p:spPr>
          <a:xfrm>
            <a:off x="537199" y="210452"/>
            <a:ext cx="5558801" cy="1320800"/>
          </a:xfrm>
        </p:spPr>
        <p:txBody>
          <a:bodyPr vert="horz" lIns="91440" tIns="45720" rIns="91440" bIns="45720" rtlCol="0" anchor="ctr">
            <a:normAutofit/>
          </a:bodyPr>
          <a:lstStyle/>
          <a:p>
            <a:r>
              <a:rPr lang="en-US" dirty="0"/>
              <a:t>What is Fall Turnover?</a:t>
            </a:r>
          </a:p>
        </p:txBody>
      </p:sp>
      <p:sp>
        <p:nvSpPr>
          <p:cNvPr id="7" name="TextBox 6">
            <a:extLst>
              <a:ext uri="{FF2B5EF4-FFF2-40B4-BE49-F238E27FC236}">
                <a16:creationId xmlns:a16="http://schemas.microsoft.com/office/drawing/2014/main" id="{D2AACFB9-B3A4-7292-D4D8-70C12EA2CDC0}"/>
              </a:ext>
            </a:extLst>
          </p:cNvPr>
          <p:cNvSpPr txBox="1"/>
          <p:nvPr/>
        </p:nvSpPr>
        <p:spPr>
          <a:xfrm>
            <a:off x="286439" y="1608463"/>
            <a:ext cx="4119644" cy="4112859"/>
          </a:xfrm>
          <a:prstGeom prst="rect">
            <a:avLst/>
          </a:prstGeom>
        </p:spPr>
        <p:txBody>
          <a:bodyPr vert="horz" lIns="91440" tIns="45720" rIns="91440" bIns="45720" rtlCol="0">
            <a:normAutofit fontScale="92500" lnSpcReduction="20000"/>
          </a:bodyPr>
          <a:lstStyle/>
          <a:p>
            <a:pPr marL="285750" indent="-285750">
              <a:lnSpc>
                <a:spcPct val="90000"/>
              </a:lnSpc>
              <a:spcBef>
                <a:spcPts val="1000"/>
              </a:spcBef>
              <a:buClr>
                <a:schemeClr val="accent1"/>
              </a:buClr>
              <a:buSzPct val="80000"/>
              <a:buFont typeface="Wingdings 3" charset="2"/>
              <a:buChar char=""/>
            </a:pPr>
            <a:r>
              <a:rPr lang="en-US" sz="2000" b="1" dirty="0">
                <a:solidFill>
                  <a:schemeClr val="tx1">
                    <a:lumMod val="75000"/>
                    <a:lumOff val="25000"/>
                  </a:schemeClr>
                </a:solidFill>
              </a:rPr>
              <a:t>Summer</a:t>
            </a:r>
            <a:r>
              <a:rPr lang="en-US" sz="2000" dirty="0">
                <a:solidFill>
                  <a:schemeClr val="tx1">
                    <a:lumMod val="75000"/>
                    <a:lumOff val="25000"/>
                  </a:schemeClr>
                </a:solidFill>
              </a:rPr>
              <a:t>, lake thermally stratifies due to differing densities between the surface and bottom layers</a:t>
            </a:r>
          </a:p>
          <a:p>
            <a:pPr>
              <a:lnSpc>
                <a:spcPct val="90000"/>
              </a:lnSpc>
              <a:spcBef>
                <a:spcPts val="1000"/>
              </a:spcBef>
              <a:buClr>
                <a:schemeClr val="accent1"/>
              </a:buClr>
              <a:buSzPct val="80000"/>
            </a:pPr>
            <a:endParaRPr lang="en-US" sz="2000" dirty="0">
              <a:solidFill>
                <a:schemeClr val="tx1">
                  <a:lumMod val="75000"/>
                  <a:lumOff val="25000"/>
                </a:schemeClr>
              </a:solidFill>
            </a:endParaRPr>
          </a:p>
          <a:p>
            <a:pPr marL="285750" indent="-285750">
              <a:lnSpc>
                <a:spcPct val="90000"/>
              </a:lnSpc>
              <a:spcBef>
                <a:spcPts val="1000"/>
              </a:spcBef>
              <a:buClr>
                <a:schemeClr val="accent1"/>
              </a:buClr>
              <a:buSzPct val="80000"/>
              <a:buFont typeface="Wingdings 3" charset="2"/>
              <a:buChar char=""/>
            </a:pPr>
            <a:r>
              <a:rPr lang="en-US" sz="2000" b="1" dirty="0">
                <a:solidFill>
                  <a:schemeClr val="tx1">
                    <a:lumMod val="75000"/>
                    <a:lumOff val="25000"/>
                  </a:schemeClr>
                </a:solidFill>
              </a:rPr>
              <a:t>Fall turnover</a:t>
            </a:r>
            <a:r>
              <a:rPr lang="en-US" sz="2000" dirty="0">
                <a:solidFill>
                  <a:schemeClr val="tx1">
                    <a:lumMod val="75000"/>
                    <a:lumOff val="25000"/>
                  </a:schemeClr>
                </a:solidFill>
              </a:rPr>
              <a:t>, the cooler air temperature and winds cause the water column to mix</a:t>
            </a:r>
          </a:p>
          <a:p>
            <a:pPr marL="285750" indent="-285750">
              <a:lnSpc>
                <a:spcPct val="90000"/>
              </a:lnSpc>
              <a:spcBef>
                <a:spcPts val="1000"/>
              </a:spcBef>
              <a:buClr>
                <a:schemeClr val="accent1"/>
              </a:buClr>
              <a:buSzPct val="80000"/>
              <a:buFont typeface="Wingdings 3" charset="2"/>
              <a:buChar char=""/>
            </a:pPr>
            <a:endParaRPr lang="en-US" sz="2000" dirty="0">
              <a:solidFill>
                <a:schemeClr val="tx1">
                  <a:lumMod val="75000"/>
                  <a:lumOff val="25000"/>
                </a:schemeClr>
              </a:solidFill>
            </a:endParaRPr>
          </a:p>
          <a:p>
            <a:pPr marL="285750" indent="-285750">
              <a:lnSpc>
                <a:spcPct val="90000"/>
              </a:lnSpc>
              <a:spcBef>
                <a:spcPts val="1000"/>
              </a:spcBef>
              <a:buClr>
                <a:schemeClr val="accent1"/>
              </a:buClr>
              <a:buSzPct val="80000"/>
              <a:buFont typeface="Wingdings 3" charset="2"/>
              <a:buChar char=""/>
            </a:pPr>
            <a:r>
              <a:rPr lang="en-US" sz="2000" dirty="0">
                <a:solidFill>
                  <a:schemeClr val="tx1">
                    <a:lumMod val="75000"/>
                    <a:lumOff val="25000"/>
                  </a:schemeClr>
                </a:solidFill>
              </a:rPr>
              <a:t>Redistributes oxygen and nutrients throughout the water column</a:t>
            </a:r>
          </a:p>
          <a:p>
            <a:pPr marL="285750" indent="-285750">
              <a:lnSpc>
                <a:spcPct val="90000"/>
              </a:lnSpc>
              <a:spcBef>
                <a:spcPts val="1000"/>
              </a:spcBef>
              <a:buClr>
                <a:schemeClr val="accent1"/>
              </a:buClr>
              <a:buSzPct val="80000"/>
              <a:buFont typeface="Wingdings 3" charset="2"/>
              <a:buChar char=""/>
            </a:pPr>
            <a:endParaRPr lang="en-US" sz="2000" dirty="0">
              <a:solidFill>
                <a:schemeClr val="tx1">
                  <a:lumMod val="75000"/>
                  <a:lumOff val="25000"/>
                </a:schemeClr>
              </a:solidFill>
            </a:endParaRPr>
          </a:p>
          <a:p>
            <a:pPr marL="285750" indent="-285750">
              <a:lnSpc>
                <a:spcPct val="90000"/>
              </a:lnSpc>
              <a:spcBef>
                <a:spcPts val="1000"/>
              </a:spcBef>
              <a:buClr>
                <a:schemeClr val="accent1"/>
              </a:buClr>
              <a:buSzPct val="80000"/>
              <a:buFont typeface="Wingdings 3" charset="2"/>
              <a:buChar char=""/>
            </a:pPr>
            <a:r>
              <a:rPr lang="en-US" sz="2000" dirty="0">
                <a:solidFill>
                  <a:schemeClr val="tx1">
                    <a:lumMod val="75000"/>
                    <a:lumOff val="25000"/>
                  </a:schemeClr>
                </a:solidFill>
              </a:rPr>
              <a:t>A similar process occurs in the winter and spring but with inverse stratification</a:t>
            </a:r>
          </a:p>
        </p:txBody>
      </p:sp>
      <p:pic>
        <p:nvPicPr>
          <p:cNvPr id="6" name="Picture 5" descr="A diagram of a river&#10;&#10;Description automatically generated">
            <a:extLst>
              <a:ext uri="{FF2B5EF4-FFF2-40B4-BE49-F238E27FC236}">
                <a16:creationId xmlns:a16="http://schemas.microsoft.com/office/drawing/2014/main" id="{F0593EF3-F415-5C1F-AF47-2B9D75573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035" y="1468357"/>
            <a:ext cx="7537965" cy="5389643"/>
          </a:xfrm>
          <a:prstGeom prst="rect">
            <a:avLst/>
          </a:prstGeom>
        </p:spPr>
      </p:pic>
      <p:sp>
        <p:nvSpPr>
          <p:cNvPr id="4" name="Slide Number Placeholder 3">
            <a:extLst>
              <a:ext uri="{FF2B5EF4-FFF2-40B4-BE49-F238E27FC236}">
                <a16:creationId xmlns:a16="http://schemas.microsoft.com/office/drawing/2014/main" id="{13628B7F-99DC-2C22-3A3E-5789F2370D91}"/>
              </a:ext>
            </a:extLst>
          </p:cNvPr>
          <p:cNvSpPr>
            <a:spLocks noGrp="1"/>
          </p:cNvSpPr>
          <p:nvPr>
            <p:ph type="sldNum" sz="quarter" idx="12"/>
          </p:nvPr>
        </p:nvSpPr>
        <p:spPr>
          <a:xfrm>
            <a:off x="-55231" y="411742"/>
            <a:ext cx="683339" cy="365125"/>
          </a:xfrm>
        </p:spPr>
        <p:txBody>
          <a:bodyPr vert="horz" lIns="91440" tIns="45720" rIns="91440" bIns="45720" rtlCol="0" anchor="ctr">
            <a:normAutofit/>
          </a:bodyPr>
          <a:lstStyle/>
          <a:p>
            <a:pPr defTabSz="914400">
              <a:spcAft>
                <a:spcPts val="600"/>
              </a:spcAft>
            </a:pPr>
            <a:fld id="{D8E8B3A2-B708-47A7-BDDF-8EC41A203CAD}" type="slidenum">
              <a:rPr lang="en-US" smtClean="0"/>
              <a:pPr defTabSz="914400">
                <a:spcAft>
                  <a:spcPts val="600"/>
                </a:spcAft>
              </a:pPr>
              <a:t>2</a:t>
            </a:fld>
            <a:endParaRPr lang="en-US" dirty="0"/>
          </a:p>
        </p:txBody>
      </p:sp>
      <p:sp>
        <p:nvSpPr>
          <p:cNvPr id="3" name="Arrow: Right 2">
            <a:extLst>
              <a:ext uri="{FF2B5EF4-FFF2-40B4-BE49-F238E27FC236}">
                <a16:creationId xmlns:a16="http://schemas.microsoft.com/office/drawing/2014/main" id="{1E8E21A7-93C7-4DB1-F07D-FC1786070BD8}"/>
              </a:ext>
            </a:extLst>
          </p:cNvPr>
          <p:cNvSpPr/>
          <p:nvPr/>
        </p:nvSpPr>
        <p:spPr>
          <a:xfrm>
            <a:off x="7636626" y="2410691"/>
            <a:ext cx="554181" cy="5449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Arrow: Down 4">
            <a:extLst>
              <a:ext uri="{FF2B5EF4-FFF2-40B4-BE49-F238E27FC236}">
                <a16:creationId xmlns:a16="http://schemas.microsoft.com/office/drawing/2014/main" id="{DC49D452-7F6E-5EFA-0930-E7AB8077FA87}"/>
              </a:ext>
            </a:extLst>
          </p:cNvPr>
          <p:cNvSpPr/>
          <p:nvPr/>
        </p:nvSpPr>
        <p:spPr>
          <a:xfrm>
            <a:off x="9393382" y="4054765"/>
            <a:ext cx="426719" cy="3454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Down 7">
            <a:extLst>
              <a:ext uri="{FF2B5EF4-FFF2-40B4-BE49-F238E27FC236}">
                <a16:creationId xmlns:a16="http://schemas.microsoft.com/office/drawing/2014/main" id="{00520DA9-18B5-0249-9F54-4BC537A70B30}"/>
              </a:ext>
            </a:extLst>
          </p:cNvPr>
          <p:cNvSpPr/>
          <p:nvPr/>
        </p:nvSpPr>
        <p:spPr>
          <a:xfrm flipV="1">
            <a:off x="5924205" y="4045527"/>
            <a:ext cx="462740" cy="3713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9EC013BD-6041-02DC-CC78-319355E5FA31}"/>
              </a:ext>
            </a:extLst>
          </p:cNvPr>
          <p:cNvSpPr/>
          <p:nvPr/>
        </p:nvSpPr>
        <p:spPr>
          <a:xfrm flipH="1">
            <a:off x="7608917" y="5322917"/>
            <a:ext cx="579120" cy="5449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5141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FB305-50E6-6CBD-D0EC-9D150A283C84}"/>
              </a:ext>
            </a:extLst>
          </p:cNvPr>
          <p:cNvSpPr>
            <a:spLocks noGrp="1"/>
          </p:cNvSpPr>
          <p:nvPr>
            <p:ph type="title"/>
          </p:nvPr>
        </p:nvSpPr>
        <p:spPr>
          <a:xfrm>
            <a:off x="335360" y="1186"/>
            <a:ext cx="4799856" cy="2592288"/>
          </a:xfrm>
        </p:spPr>
        <p:txBody>
          <a:bodyPr vert="horz" lIns="91440" tIns="45720" rIns="91440" bIns="45720" rtlCol="0" anchor="ctr">
            <a:normAutofit/>
          </a:bodyPr>
          <a:lstStyle/>
          <a:p>
            <a:pPr>
              <a:lnSpc>
                <a:spcPct val="90000"/>
              </a:lnSpc>
            </a:pPr>
            <a:r>
              <a:rPr lang="en-CA" sz="3200" dirty="0"/>
              <a:t>Air Temperatures and Decreasing Wind Speeds Driving Delayed Turnover</a:t>
            </a:r>
            <a:endParaRPr lang="en-US" sz="3200" dirty="0"/>
          </a:p>
        </p:txBody>
      </p:sp>
      <p:sp>
        <p:nvSpPr>
          <p:cNvPr id="4" name="Slide Number Placeholder 3">
            <a:extLst>
              <a:ext uri="{FF2B5EF4-FFF2-40B4-BE49-F238E27FC236}">
                <a16:creationId xmlns:a16="http://schemas.microsoft.com/office/drawing/2014/main" id="{40D5A50F-E28F-FDD0-8360-5DF0A2BFD9F6}"/>
              </a:ext>
            </a:extLst>
          </p:cNvPr>
          <p:cNvSpPr>
            <a:spLocks noGrp="1"/>
          </p:cNvSpPr>
          <p:nvPr>
            <p:ph type="sldNum" sz="quarter" idx="12"/>
          </p:nvPr>
        </p:nvSpPr>
        <p:spPr>
          <a:xfrm>
            <a:off x="-96688" y="188640"/>
            <a:ext cx="683339" cy="365125"/>
          </a:xfrm>
        </p:spPr>
        <p:txBody>
          <a:bodyPr vert="horz" lIns="91440" tIns="45720" rIns="91440" bIns="45720" rtlCol="0">
            <a:normAutofit/>
          </a:bodyPr>
          <a:lstStyle/>
          <a:p>
            <a:pPr defTabSz="914400">
              <a:spcAft>
                <a:spcPts val="600"/>
              </a:spcAft>
            </a:pPr>
            <a:fld id="{D8E8B3A2-B708-47A7-BDDF-8EC41A203CAD}" type="slidenum">
              <a:rPr lang="en-US" smtClean="0"/>
              <a:pPr defTabSz="914400">
                <a:spcAft>
                  <a:spcPts val="600"/>
                </a:spcAft>
              </a:pPr>
              <a:t>20</a:t>
            </a:fld>
            <a:endParaRPr lang="en-US" dirty="0"/>
          </a:p>
        </p:txBody>
      </p:sp>
      <p:sp>
        <p:nvSpPr>
          <p:cNvPr id="24" name="Content Placeholder 23">
            <a:extLst>
              <a:ext uri="{FF2B5EF4-FFF2-40B4-BE49-F238E27FC236}">
                <a16:creationId xmlns:a16="http://schemas.microsoft.com/office/drawing/2014/main" id="{2551E67E-79FC-B38A-2284-0473C28BDEB9}"/>
              </a:ext>
            </a:extLst>
          </p:cNvPr>
          <p:cNvSpPr>
            <a:spLocks noGrp="1"/>
          </p:cNvSpPr>
          <p:nvPr>
            <p:ph idx="1"/>
          </p:nvPr>
        </p:nvSpPr>
        <p:spPr>
          <a:xfrm>
            <a:off x="335360" y="2708920"/>
            <a:ext cx="4410554" cy="3880773"/>
          </a:xfrm>
        </p:spPr>
        <p:txBody>
          <a:bodyPr>
            <a:normAutofit/>
          </a:bodyPr>
          <a:lstStyle/>
          <a:p>
            <a:endParaRPr lang="en-CA" sz="2000" dirty="0"/>
          </a:p>
          <a:p>
            <a:r>
              <a:rPr lang="en-CA" sz="2400" dirty="0"/>
              <a:t>October air temperatures and windspeeds individually couple well with onset of fall turnover</a:t>
            </a:r>
          </a:p>
        </p:txBody>
      </p:sp>
      <p:pic>
        <p:nvPicPr>
          <p:cNvPr id="7" name="Picture 6">
            <a:extLst>
              <a:ext uri="{FF2B5EF4-FFF2-40B4-BE49-F238E27FC236}">
                <a16:creationId xmlns:a16="http://schemas.microsoft.com/office/drawing/2014/main" id="{9F380EC1-D9C1-C383-DD89-7B2ECAB5861E}"/>
              </a:ext>
            </a:extLst>
          </p:cNvPr>
          <p:cNvPicPr>
            <a:picLocks noChangeAspect="1"/>
          </p:cNvPicPr>
          <p:nvPr/>
        </p:nvPicPr>
        <p:blipFill rotWithShape="1">
          <a:blip r:embed="rId3"/>
          <a:srcRect t="-1" b="10268"/>
          <a:stretch/>
        </p:blipFill>
        <p:spPr>
          <a:xfrm>
            <a:off x="4991464" y="0"/>
            <a:ext cx="7200536" cy="3206187"/>
          </a:xfrm>
          <a:prstGeom prst="rect">
            <a:avLst/>
          </a:prstGeom>
        </p:spPr>
      </p:pic>
      <p:pic>
        <p:nvPicPr>
          <p:cNvPr id="5" name="Picture 4">
            <a:extLst>
              <a:ext uri="{FF2B5EF4-FFF2-40B4-BE49-F238E27FC236}">
                <a16:creationId xmlns:a16="http://schemas.microsoft.com/office/drawing/2014/main" id="{E175A32D-A443-78E7-61EF-B4655BEE079E}"/>
              </a:ext>
            </a:extLst>
          </p:cNvPr>
          <p:cNvPicPr>
            <a:picLocks noChangeAspect="1"/>
          </p:cNvPicPr>
          <p:nvPr/>
        </p:nvPicPr>
        <p:blipFill>
          <a:blip r:embed="rId4"/>
          <a:stretch>
            <a:fillRect/>
          </a:stretch>
        </p:blipFill>
        <p:spPr>
          <a:xfrm>
            <a:off x="4943872" y="3212976"/>
            <a:ext cx="7248128" cy="3645024"/>
          </a:xfrm>
          <a:prstGeom prst="rect">
            <a:avLst/>
          </a:prstGeom>
        </p:spPr>
      </p:pic>
    </p:spTree>
    <p:extLst>
      <p:ext uri="{BB962C8B-B14F-4D97-AF65-F5344CB8AC3E}">
        <p14:creationId xmlns:p14="http://schemas.microsoft.com/office/powerpoint/2010/main" val="24577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5" name="Straight Connector 64">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7"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8"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09" name="Isosceles Triangle 108">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0"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1"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2"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3" name="Isosceles Triangle 112">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4" name="Isosceles Triangle 113">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F6BFB305-50E6-6CBD-D0EC-9D150A283C84}"/>
              </a:ext>
            </a:extLst>
          </p:cNvPr>
          <p:cNvSpPr>
            <a:spLocks noGrp="1"/>
          </p:cNvSpPr>
          <p:nvPr>
            <p:ph type="title"/>
          </p:nvPr>
        </p:nvSpPr>
        <p:spPr>
          <a:xfrm>
            <a:off x="695400" y="1052736"/>
            <a:ext cx="4464496" cy="1269909"/>
          </a:xfrm>
        </p:spPr>
        <p:txBody>
          <a:bodyPr vert="horz" lIns="91440" tIns="45720" rIns="91440" bIns="45720" rtlCol="0" anchor="b">
            <a:normAutofit fontScale="90000"/>
          </a:bodyPr>
          <a:lstStyle/>
          <a:p>
            <a:pPr>
              <a:lnSpc>
                <a:spcPct val="90000"/>
              </a:lnSpc>
            </a:pPr>
            <a:r>
              <a:rPr lang="en-CA" sz="3200" dirty="0"/>
              <a:t>Air Temperatures and Decreasing Wind Speeds Driving Delayed Turnover</a:t>
            </a:r>
            <a:endParaRPr lang="en-US" sz="3400" dirty="0"/>
          </a:p>
        </p:txBody>
      </p:sp>
      <p:sp>
        <p:nvSpPr>
          <p:cNvPr id="4" name="Slide Number Placeholder 3">
            <a:extLst>
              <a:ext uri="{FF2B5EF4-FFF2-40B4-BE49-F238E27FC236}">
                <a16:creationId xmlns:a16="http://schemas.microsoft.com/office/drawing/2014/main" id="{40D5A50F-E28F-FDD0-8360-5DF0A2BFD9F6}"/>
              </a:ext>
            </a:extLst>
          </p:cNvPr>
          <p:cNvSpPr>
            <a:spLocks noGrp="1"/>
          </p:cNvSpPr>
          <p:nvPr>
            <p:ph type="sldNum" sz="quarter" idx="12"/>
          </p:nvPr>
        </p:nvSpPr>
        <p:spPr>
          <a:xfrm>
            <a:off x="479376" y="260648"/>
            <a:ext cx="683339" cy="365125"/>
          </a:xfrm>
        </p:spPr>
        <p:txBody>
          <a:bodyPr vert="horz" lIns="91440" tIns="45720" rIns="91440" bIns="45720" rtlCol="0" anchor="ctr">
            <a:normAutofit fontScale="92500" lnSpcReduction="10000"/>
          </a:bodyPr>
          <a:lstStyle/>
          <a:p>
            <a:pPr defTabSz="914400">
              <a:spcAft>
                <a:spcPts val="600"/>
              </a:spcAft>
            </a:pPr>
            <a:fld id="{D8E8B3A2-B708-47A7-BDDF-8EC41A203CAD}" type="slidenum">
              <a:rPr lang="en-US" sz="2000" smtClean="0"/>
              <a:pPr defTabSz="914400">
                <a:spcAft>
                  <a:spcPts val="600"/>
                </a:spcAft>
              </a:pPr>
              <a:t>21</a:t>
            </a:fld>
            <a:endParaRPr lang="en-US" sz="2000" dirty="0"/>
          </a:p>
        </p:txBody>
      </p:sp>
      <p:sp>
        <p:nvSpPr>
          <p:cNvPr id="7" name="TextBox 6">
            <a:extLst>
              <a:ext uri="{FF2B5EF4-FFF2-40B4-BE49-F238E27FC236}">
                <a16:creationId xmlns:a16="http://schemas.microsoft.com/office/drawing/2014/main" id="{72B3BBE9-714A-C617-0086-2B90B465E2DA}"/>
              </a:ext>
            </a:extLst>
          </p:cNvPr>
          <p:cNvSpPr txBox="1"/>
          <p:nvPr/>
        </p:nvSpPr>
        <p:spPr>
          <a:xfrm>
            <a:off x="4583832" y="5201816"/>
            <a:ext cx="7608168" cy="830997"/>
          </a:xfrm>
          <a:prstGeom prst="rect">
            <a:avLst/>
          </a:prstGeom>
          <a:solidFill>
            <a:schemeClr val="bg1"/>
          </a:solidFill>
        </p:spPr>
        <p:txBody>
          <a:bodyPr wrap="square">
            <a:spAutoFit/>
          </a:bodyPr>
          <a:lstStyle/>
          <a:p>
            <a:pPr algn="ctr"/>
            <a:r>
              <a:rPr lang="en-CA" sz="2400" dirty="0">
                <a:effectLst/>
                <a:latin typeface="+mj-lt"/>
                <a:ea typeface="Calibri" panose="020F0502020204030204" pitchFamily="34" charset="0"/>
                <a:cs typeface="Times New Roman" panose="02020603050405020304" pitchFamily="18" charset="0"/>
              </a:rPr>
              <a:t>Fall Turnover Date = </a:t>
            </a:r>
            <a:r>
              <a:rPr lang="en-CA" sz="2400" b="0" i="0" dirty="0">
                <a:solidFill>
                  <a:srgbClr val="333333"/>
                </a:solidFill>
                <a:effectLst/>
                <a:latin typeface="+mj-lt"/>
              </a:rPr>
              <a:t>306.8078</a:t>
            </a:r>
            <a:r>
              <a:rPr lang="en-CA" sz="2400" dirty="0">
                <a:effectLst/>
                <a:latin typeface="+mj-lt"/>
                <a:ea typeface="Calibri" panose="020F0502020204030204" pitchFamily="34" charset="0"/>
                <a:cs typeface="Times New Roman" panose="02020603050405020304" pitchFamily="18" charset="0"/>
              </a:rPr>
              <a:t> - </a:t>
            </a:r>
            <a:r>
              <a:rPr lang="en-CA" sz="2400" b="0" i="0" dirty="0">
                <a:solidFill>
                  <a:srgbClr val="333333"/>
                </a:solidFill>
                <a:effectLst/>
                <a:latin typeface="+mj-lt"/>
              </a:rPr>
              <a:t>6.7799</a:t>
            </a:r>
            <a:r>
              <a:rPr lang="en-CA" sz="2400" dirty="0">
                <a:effectLst/>
                <a:latin typeface="+mj-lt"/>
                <a:ea typeface="Calibri" panose="020F0502020204030204" pitchFamily="34" charset="0"/>
                <a:cs typeface="Times New Roman" panose="02020603050405020304" pitchFamily="18" charset="0"/>
              </a:rPr>
              <a:t> × RMS October Wind Speed + </a:t>
            </a:r>
            <a:r>
              <a:rPr lang="en-CA" sz="2400" b="0" i="0" dirty="0">
                <a:solidFill>
                  <a:srgbClr val="333333"/>
                </a:solidFill>
                <a:effectLst/>
                <a:latin typeface="+mj-lt"/>
              </a:rPr>
              <a:t>1.9031</a:t>
            </a:r>
            <a:r>
              <a:rPr lang="en-CA" sz="2400" dirty="0">
                <a:effectLst/>
                <a:latin typeface="+mj-lt"/>
                <a:ea typeface="Calibri" panose="020F0502020204030204" pitchFamily="34" charset="0"/>
                <a:cs typeface="Times New Roman" panose="02020603050405020304" pitchFamily="18" charset="0"/>
              </a:rPr>
              <a:t> × RMS October Air Temperature</a:t>
            </a:r>
            <a:endParaRPr lang="en-CA" sz="2400" dirty="0">
              <a:latin typeface="+mj-lt"/>
            </a:endParaRPr>
          </a:p>
        </p:txBody>
      </p:sp>
      <p:pic>
        <p:nvPicPr>
          <p:cNvPr id="9" name="Picture 8">
            <a:extLst>
              <a:ext uri="{FF2B5EF4-FFF2-40B4-BE49-F238E27FC236}">
                <a16:creationId xmlns:a16="http://schemas.microsoft.com/office/drawing/2014/main" id="{B2C3C439-6506-D4C1-FA83-70648C3613AE}"/>
              </a:ext>
            </a:extLst>
          </p:cNvPr>
          <p:cNvPicPr>
            <a:picLocks noChangeAspect="1"/>
          </p:cNvPicPr>
          <p:nvPr/>
        </p:nvPicPr>
        <p:blipFill>
          <a:blip r:embed="rId3"/>
          <a:stretch>
            <a:fillRect/>
          </a:stretch>
        </p:blipFill>
        <p:spPr>
          <a:xfrm>
            <a:off x="4918956" y="692696"/>
            <a:ext cx="7273044" cy="4509120"/>
          </a:xfrm>
          <a:prstGeom prst="rect">
            <a:avLst/>
          </a:prstGeom>
        </p:spPr>
      </p:pic>
      <p:sp>
        <p:nvSpPr>
          <p:cNvPr id="3" name="Content Placeholder 23">
            <a:extLst>
              <a:ext uri="{FF2B5EF4-FFF2-40B4-BE49-F238E27FC236}">
                <a16:creationId xmlns:a16="http://schemas.microsoft.com/office/drawing/2014/main" id="{902CB82E-3B66-FA3D-07A9-CE37A1BBD94D}"/>
              </a:ext>
            </a:extLst>
          </p:cNvPr>
          <p:cNvSpPr>
            <a:spLocks noGrp="1"/>
          </p:cNvSpPr>
          <p:nvPr>
            <p:ph idx="1"/>
          </p:nvPr>
        </p:nvSpPr>
        <p:spPr>
          <a:xfrm>
            <a:off x="479376" y="2977227"/>
            <a:ext cx="4410554" cy="3880773"/>
          </a:xfrm>
        </p:spPr>
        <p:txBody>
          <a:bodyPr>
            <a:normAutofit/>
          </a:bodyPr>
          <a:lstStyle/>
          <a:p>
            <a:endParaRPr lang="en-CA" sz="2000" dirty="0"/>
          </a:p>
          <a:p>
            <a:r>
              <a:rPr lang="en-US" sz="2400" dirty="0"/>
              <a:t>Combining wind speed and air temperatures to create a simple model through multi-linear regression</a:t>
            </a:r>
          </a:p>
        </p:txBody>
      </p:sp>
    </p:spTree>
    <p:extLst>
      <p:ext uri="{BB962C8B-B14F-4D97-AF65-F5344CB8AC3E}">
        <p14:creationId xmlns:p14="http://schemas.microsoft.com/office/powerpoint/2010/main" val="1143999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C3979D-86C7-E03F-3BD2-50F4052B86B6}"/>
              </a:ext>
            </a:extLst>
          </p:cNvPr>
          <p:cNvSpPr>
            <a:spLocks noGrp="1"/>
          </p:cNvSpPr>
          <p:nvPr>
            <p:ph type="sldNum" sz="quarter" idx="12"/>
          </p:nvPr>
        </p:nvSpPr>
        <p:spPr/>
        <p:txBody>
          <a:bodyPr/>
          <a:lstStyle/>
          <a:p>
            <a:fld id="{D8E8B3A2-B708-47A7-BDDF-8EC41A203CAD}" type="slidenum">
              <a:rPr lang="en-CA" smtClean="0"/>
              <a:pPr/>
              <a:t>22</a:t>
            </a:fld>
            <a:endParaRPr lang="en-CA" dirty="0"/>
          </a:p>
        </p:txBody>
      </p:sp>
      <p:sp>
        <p:nvSpPr>
          <p:cNvPr id="7" name="TextBox 6">
            <a:extLst>
              <a:ext uri="{FF2B5EF4-FFF2-40B4-BE49-F238E27FC236}">
                <a16:creationId xmlns:a16="http://schemas.microsoft.com/office/drawing/2014/main" id="{A07B37B6-5EAA-0946-439D-318C9E2ECE4E}"/>
              </a:ext>
            </a:extLst>
          </p:cNvPr>
          <p:cNvSpPr txBox="1"/>
          <p:nvPr/>
        </p:nvSpPr>
        <p:spPr>
          <a:xfrm>
            <a:off x="263352" y="1340768"/>
            <a:ext cx="9649072" cy="4693593"/>
          </a:xfrm>
          <a:prstGeom prst="rect">
            <a:avLst/>
          </a:prstGeom>
          <a:noFill/>
        </p:spPr>
        <p:txBody>
          <a:bodyPr wrap="square" rtlCol="0">
            <a:spAutoFit/>
          </a:bodyPr>
          <a:lstStyle/>
          <a:p>
            <a:r>
              <a:rPr lang="en-CA" sz="2300" i="1" kern="100" dirty="0">
                <a:effectLst/>
                <a:latin typeface="Aptos" panose="020B0004020202020204" pitchFamily="34" charset="0"/>
                <a:ea typeface="Aptos" panose="020B0004020202020204" pitchFamily="34" charset="0"/>
                <a:cs typeface="Times New Roman" panose="02020603050405020304" pitchFamily="18" charset="0"/>
              </a:rPr>
              <a:t>1) Over the last 20 years the end of summer stratification has lengthened by at least 15 days, as fall overturn in lake Opeongo now typically occurs around day 285 rather than day 270</a:t>
            </a:r>
          </a:p>
          <a:p>
            <a:endParaRPr lang="en-CA" sz="2300" i="1" kern="100" dirty="0">
              <a:latin typeface="Aptos" panose="020B0004020202020204" pitchFamily="34" charset="0"/>
              <a:ea typeface="Aptos" panose="020B0004020202020204" pitchFamily="34" charset="0"/>
              <a:cs typeface="Times New Roman" panose="02020603050405020304" pitchFamily="18" charset="0"/>
            </a:endParaRPr>
          </a:p>
          <a:p>
            <a:r>
              <a:rPr lang="en-CA" sz="2300" i="1" kern="100" dirty="0">
                <a:effectLst/>
                <a:latin typeface="Aptos" panose="020B0004020202020204" pitchFamily="34" charset="0"/>
                <a:ea typeface="Aptos" panose="020B0004020202020204" pitchFamily="34" charset="0"/>
                <a:cs typeface="Times New Roman" panose="02020603050405020304" pitchFamily="18" charset="0"/>
              </a:rPr>
              <a:t>2) During this period fall winds have dropped by 7% while air temperatures have risen by 0.4 </a:t>
            </a:r>
            <a:r>
              <a:rPr lang="en-CA" sz="2300" i="1" kern="100" baseline="30000" dirty="0">
                <a:effectLst/>
                <a:latin typeface="Aptos" panose="020B0004020202020204" pitchFamily="34" charset="0"/>
                <a:ea typeface="Aptos" panose="020B0004020202020204" pitchFamily="34" charset="0"/>
                <a:cs typeface="Times New Roman" panose="02020603050405020304" pitchFamily="18" charset="0"/>
              </a:rPr>
              <a:t>o</a:t>
            </a:r>
            <a:r>
              <a:rPr lang="en-CA" sz="2300" i="1" kern="100" dirty="0">
                <a:effectLst/>
                <a:latin typeface="Aptos" panose="020B0004020202020204" pitchFamily="34" charset="0"/>
                <a:ea typeface="Aptos" panose="020B0004020202020204" pitchFamily="34" charset="0"/>
                <a:cs typeface="Times New Roman" panose="02020603050405020304" pitchFamily="18" charset="0"/>
              </a:rPr>
              <a:t>C.</a:t>
            </a:r>
          </a:p>
          <a:p>
            <a:endParaRPr lang="en-CA" sz="2300" i="1" kern="100" dirty="0">
              <a:latin typeface="Aptos" panose="020B0004020202020204" pitchFamily="34" charset="0"/>
              <a:ea typeface="Aptos" panose="020B0004020202020204" pitchFamily="34" charset="0"/>
              <a:cs typeface="Times New Roman" panose="02020603050405020304" pitchFamily="18" charset="0"/>
            </a:endParaRPr>
          </a:p>
          <a:p>
            <a:r>
              <a:rPr lang="en-CA" sz="2300" i="1" kern="100" dirty="0">
                <a:effectLst/>
                <a:latin typeface="Aptos" panose="020B0004020202020204" pitchFamily="34" charset="0"/>
                <a:ea typeface="Aptos" panose="020B0004020202020204" pitchFamily="34" charset="0"/>
                <a:cs typeface="Times New Roman" panose="02020603050405020304" pitchFamily="18" charset="0"/>
              </a:rPr>
              <a:t>3) Using a multiple regression model, these changes in winds and air temp can explain </a:t>
            </a:r>
            <a:r>
              <a:rPr lang="en-CA" sz="2300" i="1" kern="100" dirty="0">
                <a:latin typeface="Aptos" panose="020B0004020202020204" pitchFamily="34" charset="0"/>
                <a:ea typeface="Aptos" panose="020B0004020202020204" pitchFamily="34" charset="0"/>
                <a:cs typeface="Times New Roman" panose="02020603050405020304" pitchFamily="18" charset="0"/>
              </a:rPr>
              <a:t>42</a:t>
            </a:r>
            <a:r>
              <a:rPr lang="en-CA" sz="2300" i="1" kern="100" dirty="0">
                <a:effectLst/>
                <a:latin typeface="Aptos" panose="020B0004020202020204" pitchFamily="34" charset="0"/>
                <a:ea typeface="Aptos" panose="020B0004020202020204" pitchFamily="34" charset="0"/>
                <a:cs typeface="Times New Roman" panose="02020603050405020304" pitchFamily="18" charset="0"/>
              </a:rPr>
              <a:t>% of variance in fall overturn dates</a:t>
            </a:r>
          </a:p>
          <a:p>
            <a:endParaRPr lang="en-CA" sz="2300" i="1" kern="100" dirty="0">
              <a:latin typeface="Aptos" panose="020B0004020202020204" pitchFamily="34" charset="0"/>
              <a:ea typeface="Aptos" panose="020B0004020202020204" pitchFamily="34" charset="0"/>
              <a:cs typeface="Times New Roman" panose="02020603050405020304" pitchFamily="18" charset="0"/>
            </a:endParaRPr>
          </a:p>
          <a:p>
            <a:r>
              <a:rPr lang="en-CA" sz="2300" i="1" kern="100" dirty="0">
                <a:effectLst/>
                <a:latin typeface="Aptos" panose="020B0004020202020204" pitchFamily="34" charset="0"/>
                <a:ea typeface="Aptos" panose="020B0004020202020204" pitchFamily="34" charset="0"/>
                <a:cs typeface="Times New Roman" panose="02020603050405020304" pitchFamily="18" charset="0"/>
              </a:rPr>
              <a:t>4) Acoustic telemetry in Lake Opeongo has shown that lake trout habitat usage respond very closely to expansion of cool habitat in fall, so shifts in timing of overturn have profound influences on fish spatial habitat usage.</a:t>
            </a:r>
          </a:p>
        </p:txBody>
      </p:sp>
      <p:sp>
        <p:nvSpPr>
          <p:cNvPr id="11" name="TextBox 10">
            <a:extLst>
              <a:ext uri="{FF2B5EF4-FFF2-40B4-BE49-F238E27FC236}">
                <a16:creationId xmlns:a16="http://schemas.microsoft.com/office/drawing/2014/main" id="{18948591-6CB6-4BD0-5489-C27574CCE34A}"/>
              </a:ext>
            </a:extLst>
          </p:cNvPr>
          <p:cNvSpPr txBox="1"/>
          <p:nvPr/>
        </p:nvSpPr>
        <p:spPr>
          <a:xfrm>
            <a:off x="1199456" y="548680"/>
            <a:ext cx="8640960" cy="707886"/>
          </a:xfrm>
          <a:prstGeom prst="rect">
            <a:avLst/>
          </a:prstGeom>
          <a:noFill/>
        </p:spPr>
        <p:txBody>
          <a:bodyPr wrap="square" rtlCol="0">
            <a:spAutoFit/>
          </a:bodyPr>
          <a:lstStyle/>
          <a:p>
            <a:r>
              <a:rPr lang="en-CA" sz="4000" dirty="0">
                <a:solidFill>
                  <a:schemeClr val="accent1"/>
                </a:solidFill>
              </a:rPr>
              <a:t>Key Points</a:t>
            </a:r>
          </a:p>
        </p:txBody>
      </p:sp>
    </p:spTree>
    <p:extLst>
      <p:ext uri="{BB962C8B-B14F-4D97-AF65-F5344CB8AC3E}">
        <p14:creationId xmlns:p14="http://schemas.microsoft.com/office/powerpoint/2010/main" val="3636253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FA685EC-A63C-9C1D-A2A7-F30F26657EE9}"/>
              </a:ext>
            </a:extLst>
          </p:cNvPr>
          <p:cNvSpPr/>
          <p:nvPr/>
        </p:nvSpPr>
        <p:spPr>
          <a:xfrm>
            <a:off x="1559496" y="2492896"/>
            <a:ext cx="6924908" cy="3345366"/>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pPr algn="ctr"/>
            <a:endParaRPr lang="en-CA"/>
          </a:p>
        </p:txBody>
      </p:sp>
      <p:sp>
        <p:nvSpPr>
          <p:cNvPr id="2" name="Title 1">
            <a:extLst>
              <a:ext uri="{FF2B5EF4-FFF2-40B4-BE49-F238E27FC236}">
                <a16:creationId xmlns:a16="http://schemas.microsoft.com/office/drawing/2014/main" id="{F6BFB305-50E6-6CBD-D0EC-9D150A283C84}"/>
              </a:ext>
            </a:extLst>
          </p:cNvPr>
          <p:cNvSpPr>
            <a:spLocks noGrp="1"/>
          </p:cNvSpPr>
          <p:nvPr>
            <p:ph type="title"/>
          </p:nvPr>
        </p:nvSpPr>
        <p:spPr>
          <a:xfrm>
            <a:off x="407368" y="836712"/>
            <a:ext cx="9381066" cy="1320800"/>
          </a:xfrm>
        </p:spPr>
        <p:txBody>
          <a:bodyPr>
            <a:normAutofit/>
          </a:bodyPr>
          <a:lstStyle/>
          <a:p>
            <a:r>
              <a:rPr lang="en-CA" dirty="0"/>
              <a:t>Rising Air Temperatures </a:t>
            </a:r>
            <a:r>
              <a:rPr lang="en-CA" b="1" u="sng" dirty="0">
                <a:solidFill>
                  <a:srgbClr val="FF0000"/>
                </a:solidFill>
              </a:rPr>
              <a:t>AND</a:t>
            </a:r>
            <a:r>
              <a:rPr lang="en-CA" dirty="0"/>
              <a:t> Decreasing Wind Speeds Drive Delayed Turnover</a:t>
            </a:r>
            <a:endParaRPr lang="en-CA" dirty="0">
              <a:solidFill>
                <a:srgbClr val="FF0000"/>
              </a:solidFill>
            </a:endParaRPr>
          </a:p>
        </p:txBody>
      </p:sp>
      <p:sp>
        <p:nvSpPr>
          <p:cNvPr id="4" name="Slide Number Placeholder 3">
            <a:extLst>
              <a:ext uri="{FF2B5EF4-FFF2-40B4-BE49-F238E27FC236}">
                <a16:creationId xmlns:a16="http://schemas.microsoft.com/office/drawing/2014/main" id="{40D5A50F-E28F-FDD0-8360-5DF0A2BFD9F6}"/>
              </a:ext>
            </a:extLst>
          </p:cNvPr>
          <p:cNvSpPr>
            <a:spLocks noGrp="1"/>
          </p:cNvSpPr>
          <p:nvPr>
            <p:ph type="sldNum" sz="quarter" idx="12"/>
          </p:nvPr>
        </p:nvSpPr>
        <p:spPr/>
        <p:txBody>
          <a:bodyPr/>
          <a:lstStyle/>
          <a:p>
            <a:fld id="{D8E8B3A2-B708-47A7-BDDF-8EC41A203CAD}" type="slidenum">
              <a:rPr lang="en-CA" smtClean="0"/>
              <a:t>3</a:t>
            </a:fld>
            <a:endParaRPr lang="en-CA"/>
          </a:p>
        </p:txBody>
      </p:sp>
      <p:sp>
        <p:nvSpPr>
          <p:cNvPr id="5" name="Rectangle 4">
            <a:extLst>
              <a:ext uri="{FF2B5EF4-FFF2-40B4-BE49-F238E27FC236}">
                <a16:creationId xmlns:a16="http://schemas.microsoft.com/office/drawing/2014/main" id="{BE7B7804-C771-E8B8-DDD7-6FFCEFBDC773}"/>
              </a:ext>
            </a:extLst>
          </p:cNvPr>
          <p:cNvSpPr/>
          <p:nvPr/>
        </p:nvSpPr>
        <p:spPr>
          <a:xfrm>
            <a:off x="5598235" y="4161617"/>
            <a:ext cx="1185007" cy="1189772"/>
          </a:xfrm>
          <a:prstGeom prst="rect">
            <a:avLst/>
          </a:prstGeom>
          <a:gradFill>
            <a:gsLst>
              <a:gs pos="17000">
                <a:srgbClr val="2683D4"/>
              </a:gs>
              <a:gs pos="51000">
                <a:srgbClr val="75CA6E"/>
              </a:gs>
              <a:gs pos="81000">
                <a:srgbClr val="75CA6E"/>
              </a:gs>
              <a:gs pos="69000">
                <a:srgbClr val="75CA6E"/>
              </a:gs>
              <a:gs pos="95000">
                <a:srgbClr val="75CA6E"/>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a:extLst>
              <a:ext uri="{FF2B5EF4-FFF2-40B4-BE49-F238E27FC236}">
                <a16:creationId xmlns:a16="http://schemas.microsoft.com/office/drawing/2014/main" id="{456C8F6F-1FDD-4E97-1D02-EA2656DA4B61}"/>
              </a:ext>
            </a:extLst>
          </p:cNvPr>
          <p:cNvSpPr/>
          <p:nvPr/>
        </p:nvSpPr>
        <p:spPr>
          <a:xfrm>
            <a:off x="2070545" y="4162651"/>
            <a:ext cx="1185007" cy="1189772"/>
          </a:xfrm>
          <a:prstGeom prst="rect">
            <a:avLst/>
          </a:prstGeom>
          <a:gradFill>
            <a:gsLst>
              <a:gs pos="17000">
                <a:srgbClr val="2683D4"/>
              </a:gs>
              <a:gs pos="51000">
                <a:srgbClr val="75CA6E"/>
              </a:gs>
              <a:gs pos="81000">
                <a:srgbClr val="FFCC00"/>
              </a:gs>
              <a:gs pos="69000">
                <a:srgbClr val="FFFE00"/>
              </a:gs>
              <a:gs pos="95000">
                <a:srgbClr val="FF0000"/>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Rectangle 6">
            <a:extLst>
              <a:ext uri="{FF2B5EF4-FFF2-40B4-BE49-F238E27FC236}">
                <a16:creationId xmlns:a16="http://schemas.microsoft.com/office/drawing/2014/main" id="{7D567ABB-3A2F-B84E-C4A4-0AB705C4D27E}"/>
              </a:ext>
            </a:extLst>
          </p:cNvPr>
          <p:cNvSpPr/>
          <p:nvPr/>
        </p:nvSpPr>
        <p:spPr>
          <a:xfrm>
            <a:off x="3269512" y="4162651"/>
            <a:ext cx="1185007" cy="1189772"/>
          </a:xfrm>
          <a:prstGeom prst="rect">
            <a:avLst/>
          </a:prstGeom>
          <a:gradFill>
            <a:gsLst>
              <a:gs pos="17000">
                <a:srgbClr val="2683D4"/>
              </a:gs>
              <a:gs pos="41000">
                <a:srgbClr val="75CA6E"/>
              </a:gs>
              <a:gs pos="82000">
                <a:srgbClr val="FFCC00"/>
              </a:gs>
              <a:gs pos="57000">
                <a:srgbClr val="FFFE00"/>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Rectangle 7">
            <a:extLst>
              <a:ext uri="{FF2B5EF4-FFF2-40B4-BE49-F238E27FC236}">
                <a16:creationId xmlns:a16="http://schemas.microsoft.com/office/drawing/2014/main" id="{CC665A1E-50C6-88E4-7377-21073969AD1B}"/>
              </a:ext>
            </a:extLst>
          </p:cNvPr>
          <p:cNvSpPr/>
          <p:nvPr/>
        </p:nvSpPr>
        <p:spPr>
          <a:xfrm>
            <a:off x="4463398" y="4162651"/>
            <a:ext cx="1185007" cy="1189772"/>
          </a:xfrm>
          <a:prstGeom prst="rect">
            <a:avLst/>
          </a:prstGeom>
          <a:gradFill>
            <a:gsLst>
              <a:gs pos="10000">
                <a:srgbClr val="2683D4"/>
              </a:gs>
              <a:gs pos="72000">
                <a:srgbClr val="FFFE00"/>
              </a:gs>
              <a:gs pos="29000">
                <a:srgbClr val="75CA6E"/>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 name="Rectangle 8">
            <a:extLst>
              <a:ext uri="{FF2B5EF4-FFF2-40B4-BE49-F238E27FC236}">
                <a16:creationId xmlns:a16="http://schemas.microsoft.com/office/drawing/2014/main" id="{1556202E-D66C-AF1B-0E38-3C34A3C5F24B}"/>
              </a:ext>
            </a:extLst>
          </p:cNvPr>
          <p:cNvSpPr/>
          <p:nvPr/>
        </p:nvSpPr>
        <p:spPr>
          <a:xfrm>
            <a:off x="6764456" y="4162651"/>
            <a:ext cx="1185007" cy="1189772"/>
          </a:xfrm>
          <a:prstGeom prst="rect">
            <a:avLst/>
          </a:prstGeom>
          <a:gradFill>
            <a:gsLst>
              <a:gs pos="17000">
                <a:srgbClr val="2683D4"/>
              </a:gs>
              <a:gs pos="51000">
                <a:srgbClr val="2683D4"/>
              </a:gs>
              <a:gs pos="81000">
                <a:srgbClr val="2683D4"/>
              </a:gs>
              <a:gs pos="69000">
                <a:srgbClr val="2683D4"/>
              </a:gs>
              <a:gs pos="95000">
                <a:srgbClr val="2683D4"/>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0" name="Straight Connector 9">
            <a:extLst>
              <a:ext uri="{FF2B5EF4-FFF2-40B4-BE49-F238E27FC236}">
                <a16:creationId xmlns:a16="http://schemas.microsoft.com/office/drawing/2014/main" id="{7EB5F41B-93A2-850C-73B6-BC65078C8AAF}"/>
              </a:ext>
            </a:extLst>
          </p:cNvPr>
          <p:cNvCxnSpPr>
            <a:cxnSpLocks/>
          </p:cNvCxnSpPr>
          <p:nvPr/>
        </p:nvCxnSpPr>
        <p:spPr>
          <a:xfrm>
            <a:off x="4463399" y="5000165"/>
            <a:ext cx="1150583" cy="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C3FF20-8B18-4EA5-4F05-A5C66844CBC6}"/>
              </a:ext>
            </a:extLst>
          </p:cNvPr>
          <p:cNvCxnSpPr>
            <a:cxnSpLocks/>
            <a:stCxn id="7" idx="1"/>
            <a:endCxn id="7" idx="3"/>
          </p:cNvCxnSpPr>
          <p:nvPr/>
        </p:nvCxnSpPr>
        <p:spPr>
          <a:xfrm>
            <a:off x="3269512" y="4757537"/>
            <a:ext cx="1185007" cy="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9A2A813-F1D1-F6FF-90FA-1616433EEA72}"/>
              </a:ext>
            </a:extLst>
          </p:cNvPr>
          <p:cNvCxnSpPr>
            <a:cxnSpLocks/>
          </p:cNvCxnSpPr>
          <p:nvPr/>
        </p:nvCxnSpPr>
        <p:spPr>
          <a:xfrm>
            <a:off x="2115936" y="4715337"/>
            <a:ext cx="1132539" cy="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95A16DF-2C15-6501-7A0C-A081C2AF3DDE}"/>
              </a:ext>
            </a:extLst>
          </p:cNvPr>
          <p:cNvGrpSpPr/>
          <p:nvPr/>
        </p:nvGrpSpPr>
        <p:grpSpPr>
          <a:xfrm>
            <a:off x="2227208" y="4290001"/>
            <a:ext cx="847188" cy="337475"/>
            <a:chOff x="10352868" y="1695899"/>
            <a:chExt cx="1518832" cy="1248476"/>
          </a:xfrm>
        </p:grpSpPr>
        <p:sp>
          <p:nvSpPr>
            <p:cNvPr id="14" name="Curved Right Arrow 24">
              <a:extLst>
                <a:ext uri="{FF2B5EF4-FFF2-40B4-BE49-F238E27FC236}">
                  <a16:creationId xmlns:a16="http://schemas.microsoft.com/office/drawing/2014/main" id="{9E6D2361-51A4-16FF-97D8-0AFDA41E1215}"/>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5" name="Curved Right Arrow 25">
              <a:extLst>
                <a:ext uri="{FF2B5EF4-FFF2-40B4-BE49-F238E27FC236}">
                  <a16:creationId xmlns:a16="http://schemas.microsoft.com/office/drawing/2014/main" id="{61149F63-778F-0241-A4E3-25390B0655D4}"/>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grpSp>
        <p:nvGrpSpPr>
          <p:cNvPr id="16" name="Group 15">
            <a:extLst>
              <a:ext uri="{FF2B5EF4-FFF2-40B4-BE49-F238E27FC236}">
                <a16:creationId xmlns:a16="http://schemas.microsoft.com/office/drawing/2014/main" id="{338938EA-1554-7DFA-F47A-16A7FBA25AAA}"/>
              </a:ext>
            </a:extLst>
          </p:cNvPr>
          <p:cNvGrpSpPr/>
          <p:nvPr/>
        </p:nvGrpSpPr>
        <p:grpSpPr>
          <a:xfrm>
            <a:off x="3425070" y="4308006"/>
            <a:ext cx="847188" cy="479912"/>
            <a:chOff x="10352868" y="1695899"/>
            <a:chExt cx="1518832" cy="1248476"/>
          </a:xfrm>
        </p:grpSpPr>
        <p:sp>
          <p:nvSpPr>
            <p:cNvPr id="17" name="Curved Right Arrow 28">
              <a:extLst>
                <a:ext uri="{FF2B5EF4-FFF2-40B4-BE49-F238E27FC236}">
                  <a16:creationId xmlns:a16="http://schemas.microsoft.com/office/drawing/2014/main" id="{33EC8E71-3589-8D64-C84C-766F9C80F550}"/>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8" name="Curved Right Arrow 29">
              <a:extLst>
                <a:ext uri="{FF2B5EF4-FFF2-40B4-BE49-F238E27FC236}">
                  <a16:creationId xmlns:a16="http://schemas.microsoft.com/office/drawing/2014/main" id="{7F6980BF-F907-3ED4-D793-FC17659EB787}"/>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grpSp>
        <p:nvGrpSpPr>
          <p:cNvPr id="19" name="Group 18">
            <a:extLst>
              <a:ext uri="{FF2B5EF4-FFF2-40B4-BE49-F238E27FC236}">
                <a16:creationId xmlns:a16="http://schemas.microsoft.com/office/drawing/2014/main" id="{C2FD0107-3ADF-BD28-7872-F5EFA4B9DF5E}"/>
              </a:ext>
            </a:extLst>
          </p:cNvPr>
          <p:cNvGrpSpPr/>
          <p:nvPr/>
        </p:nvGrpSpPr>
        <p:grpSpPr>
          <a:xfrm>
            <a:off x="4599059" y="4219460"/>
            <a:ext cx="847188" cy="643702"/>
            <a:chOff x="10352868" y="1695899"/>
            <a:chExt cx="1518832" cy="1248476"/>
          </a:xfrm>
        </p:grpSpPr>
        <p:sp>
          <p:nvSpPr>
            <p:cNvPr id="20" name="Curved Right Arrow 31">
              <a:extLst>
                <a:ext uri="{FF2B5EF4-FFF2-40B4-BE49-F238E27FC236}">
                  <a16:creationId xmlns:a16="http://schemas.microsoft.com/office/drawing/2014/main" id="{2952276C-BF7F-DAF1-426F-CFC09F795D69}"/>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1" name="Curved Right Arrow 32">
              <a:extLst>
                <a:ext uri="{FF2B5EF4-FFF2-40B4-BE49-F238E27FC236}">
                  <a16:creationId xmlns:a16="http://schemas.microsoft.com/office/drawing/2014/main" id="{7CD71350-0EE9-5B0B-3A84-CA61B5A5E8BD}"/>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cxnSp>
        <p:nvCxnSpPr>
          <p:cNvPr id="22" name="Straight Connector 21">
            <a:extLst>
              <a:ext uri="{FF2B5EF4-FFF2-40B4-BE49-F238E27FC236}">
                <a16:creationId xmlns:a16="http://schemas.microsoft.com/office/drawing/2014/main" id="{6F27A694-AD26-1B17-E314-E93EE72C4709}"/>
              </a:ext>
            </a:extLst>
          </p:cNvPr>
          <p:cNvCxnSpPr>
            <a:cxnSpLocks/>
          </p:cNvCxnSpPr>
          <p:nvPr/>
        </p:nvCxnSpPr>
        <p:spPr>
          <a:xfrm>
            <a:off x="5680356" y="5094311"/>
            <a:ext cx="1102886" cy="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AE748A1-B436-A47E-4A6F-188E752919A2}"/>
              </a:ext>
            </a:extLst>
          </p:cNvPr>
          <p:cNvGrpSpPr/>
          <p:nvPr/>
        </p:nvGrpSpPr>
        <p:grpSpPr>
          <a:xfrm>
            <a:off x="5646036" y="4264633"/>
            <a:ext cx="1027301" cy="775929"/>
            <a:chOff x="10352868" y="1695899"/>
            <a:chExt cx="1518832" cy="1248476"/>
          </a:xfrm>
        </p:grpSpPr>
        <p:sp>
          <p:nvSpPr>
            <p:cNvPr id="24" name="Curved Right Arrow 34">
              <a:extLst>
                <a:ext uri="{FF2B5EF4-FFF2-40B4-BE49-F238E27FC236}">
                  <a16:creationId xmlns:a16="http://schemas.microsoft.com/office/drawing/2014/main" id="{6A7F961F-01E6-842A-9657-01E19FDD326C}"/>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5" name="Curved Right Arrow 35">
              <a:extLst>
                <a:ext uri="{FF2B5EF4-FFF2-40B4-BE49-F238E27FC236}">
                  <a16:creationId xmlns:a16="http://schemas.microsoft.com/office/drawing/2014/main" id="{F810708F-2641-BE21-13C1-25824A2395C6}"/>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sp>
        <p:nvSpPr>
          <p:cNvPr id="26" name="Rectangle 25">
            <a:extLst>
              <a:ext uri="{FF2B5EF4-FFF2-40B4-BE49-F238E27FC236}">
                <a16:creationId xmlns:a16="http://schemas.microsoft.com/office/drawing/2014/main" id="{91C2BD39-693A-5A6E-4242-9E2531BB348A}"/>
              </a:ext>
            </a:extLst>
          </p:cNvPr>
          <p:cNvSpPr/>
          <p:nvPr/>
        </p:nvSpPr>
        <p:spPr>
          <a:xfrm>
            <a:off x="2096733" y="2776840"/>
            <a:ext cx="1185007" cy="1189772"/>
          </a:xfrm>
          <a:prstGeom prst="rect">
            <a:avLst/>
          </a:prstGeom>
          <a:gradFill>
            <a:gsLst>
              <a:gs pos="17000">
                <a:srgbClr val="2683D4"/>
              </a:gs>
              <a:gs pos="51000">
                <a:srgbClr val="75CA6E"/>
              </a:gs>
              <a:gs pos="81000">
                <a:srgbClr val="FFCC00"/>
              </a:gs>
              <a:gs pos="69000">
                <a:srgbClr val="FFFE00"/>
              </a:gs>
              <a:gs pos="95000">
                <a:srgbClr val="FF0000"/>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Rectangle 26">
            <a:extLst>
              <a:ext uri="{FF2B5EF4-FFF2-40B4-BE49-F238E27FC236}">
                <a16:creationId xmlns:a16="http://schemas.microsoft.com/office/drawing/2014/main" id="{E36D64CF-5512-53B6-7CF8-4653E583D939}"/>
              </a:ext>
            </a:extLst>
          </p:cNvPr>
          <p:cNvSpPr/>
          <p:nvPr/>
        </p:nvSpPr>
        <p:spPr>
          <a:xfrm>
            <a:off x="3296260" y="2776840"/>
            <a:ext cx="1185007" cy="1189772"/>
          </a:xfrm>
          <a:prstGeom prst="rect">
            <a:avLst/>
          </a:prstGeom>
          <a:gradFill>
            <a:gsLst>
              <a:gs pos="17000">
                <a:srgbClr val="2683D4"/>
              </a:gs>
              <a:gs pos="41000">
                <a:srgbClr val="75CA6E"/>
              </a:gs>
              <a:gs pos="82000">
                <a:srgbClr val="FFCC00"/>
              </a:gs>
              <a:gs pos="57000">
                <a:srgbClr val="FFFE00"/>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ectangle 27">
            <a:extLst>
              <a:ext uri="{FF2B5EF4-FFF2-40B4-BE49-F238E27FC236}">
                <a16:creationId xmlns:a16="http://schemas.microsoft.com/office/drawing/2014/main" id="{5EE399EF-DCBE-C4AF-FCC6-AA7575492382}"/>
              </a:ext>
            </a:extLst>
          </p:cNvPr>
          <p:cNvSpPr/>
          <p:nvPr/>
        </p:nvSpPr>
        <p:spPr>
          <a:xfrm>
            <a:off x="4481267" y="2776840"/>
            <a:ext cx="1185007" cy="1189772"/>
          </a:xfrm>
          <a:prstGeom prst="rect">
            <a:avLst/>
          </a:prstGeom>
          <a:gradFill>
            <a:gsLst>
              <a:gs pos="10000">
                <a:srgbClr val="2683D4"/>
              </a:gs>
              <a:gs pos="72000">
                <a:srgbClr val="FFFE00"/>
              </a:gs>
              <a:gs pos="29000">
                <a:srgbClr val="75CA6E"/>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28">
            <a:extLst>
              <a:ext uri="{FF2B5EF4-FFF2-40B4-BE49-F238E27FC236}">
                <a16:creationId xmlns:a16="http://schemas.microsoft.com/office/drawing/2014/main" id="{B1B8A86D-7C88-C246-D896-7C4C49CEA92B}"/>
              </a:ext>
            </a:extLst>
          </p:cNvPr>
          <p:cNvSpPr/>
          <p:nvPr/>
        </p:nvSpPr>
        <p:spPr>
          <a:xfrm>
            <a:off x="6782325" y="2776840"/>
            <a:ext cx="1185007" cy="1189772"/>
          </a:xfrm>
          <a:prstGeom prst="rect">
            <a:avLst/>
          </a:prstGeom>
          <a:gradFill>
            <a:gsLst>
              <a:gs pos="17000">
                <a:srgbClr val="2683D4"/>
              </a:gs>
              <a:gs pos="51000">
                <a:srgbClr val="2683D4"/>
              </a:gs>
              <a:gs pos="81000">
                <a:srgbClr val="2683D4"/>
              </a:gs>
              <a:gs pos="69000">
                <a:srgbClr val="2683D4"/>
              </a:gs>
              <a:gs pos="95000">
                <a:srgbClr val="2683D4"/>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 name="Rectangle 29">
            <a:extLst>
              <a:ext uri="{FF2B5EF4-FFF2-40B4-BE49-F238E27FC236}">
                <a16:creationId xmlns:a16="http://schemas.microsoft.com/office/drawing/2014/main" id="{5AC04B9D-4D86-075C-2201-79C3B6730FC8}"/>
              </a:ext>
            </a:extLst>
          </p:cNvPr>
          <p:cNvSpPr/>
          <p:nvPr/>
        </p:nvSpPr>
        <p:spPr>
          <a:xfrm>
            <a:off x="5626868" y="2776840"/>
            <a:ext cx="1185007" cy="1189772"/>
          </a:xfrm>
          <a:prstGeom prst="rect">
            <a:avLst/>
          </a:prstGeom>
          <a:gradFill>
            <a:gsLst>
              <a:gs pos="0">
                <a:srgbClr val="75CA6E"/>
              </a:gs>
              <a:gs pos="51000">
                <a:srgbClr val="75CA6E"/>
              </a:gs>
              <a:gs pos="81000">
                <a:srgbClr val="75CA6E"/>
              </a:gs>
              <a:gs pos="69000">
                <a:srgbClr val="75CA6E"/>
              </a:gs>
              <a:gs pos="95000">
                <a:srgbClr val="75CA6E"/>
              </a:gs>
            </a:gsLst>
            <a:lin ang="162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1" name="Straight Connector 30">
            <a:extLst>
              <a:ext uri="{FF2B5EF4-FFF2-40B4-BE49-F238E27FC236}">
                <a16:creationId xmlns:a16="http://schemas.microsoft.com/office/drawing/2014/main" id="{A1D9782A-2C64-818C-E76D-6A52439A9562}"/>
              </a:ext>
            </a:extLst>
          </p:cNvPr>
          <p:cNvCxnSpPr>
            <a:cxnSpLocks/>
          </p:cNvCxnSpPr>
          <p:nvPr/>
        </p:nvCxnSpPr>
        <p:spPr>
          <a:xfrm>
            <a:off x="4470690" y="3614354"/>
            <a:ext cx="1162811" cy="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4E0ECBD-DB17-FEFF-0CBC-0B66484AA2F0}"/>
              </a:ext>
            </a:extLst>
          </p:cNvPr>
          <p:cNvCxnSpPr>
            <a:cxnSpLocks/>
          </p:cNvCxnSpPr>
          <p:nvPr/>
        </p:nvCxnSpPr>
        <p:spPr>
          <a:xfrm>
            <a:off x="3318456" y="3453607"/>
            <a:ext cx="1162811" cy="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F16C0E0-2933-0E0A-6A1C-E76F5874743D}"/>
              </a:ext>
            </a:extLst>
          </p:cNvPr>
          <p:cNvCxnSpPr>
            <a:cxnSpLocks/>
          </p:cNvCxnSpPr>
          <p:nvPr/>
        </p:nvCxnSpPr>
        <p:spPr>
          <a:xfrm>
            <a:off x="2142124" y="3329526"/>
            <a:ext cx="1162811" cy="0"/>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8A44442-2385-742F-5B73-CC51C5D4EA24}"/>
              </a:ext>
            </a:extLst>
          </p:cNvPr>
          <p:cNvSpPr txBox="1"/>
          <p:nvPr/>
        </p:nvSpPr>
        <p:spPr>
          <a:xfrm>
            <a:off x="1986871" y="3682441"/>
            <a:ext cx="6800807" cy="338554"/>
          </a:xfrm>
          <a:prstGeom prst="rect">
            <a:avLst/>
          </a:prstGeom>
          <a:noFill/>
        </p:spPr>
        <p:txBody>
          <a:bodyPr wrap="square" rtlCol="0">
            <a:spAutoFit/>
          </a:bodyPr>
          <a:lstStyle/>
          <a:p>
            <a:r>
              <a:rPr lang="en-US" sz="1600" dirty="0">
                <a:highlight>
                  <a:srgbClr val="FFFF00"/>
                </a:highlight>
              </a:rPr>
              <a:t>Wind + cooling = overturn temp &gt; 4 </a:t>
            </a:r>
            <a:r>
              <a:rPr lang="en-US" sz="1600" baseline="30000" dirty="0">
                <a:highlight>
                  <a:srgbClr val="FFFF00"/>
                </a:highlight>
              </a:rPr>
              <a:t>o</a:t>
            </a:r>
            <a:r>
              <a:rPr lang="en-US" sz="1600" dirty="0">
                <a:highlight>
                  <a:srgbClr val="FFFF00"/>
                </a:highlight>
              </a:rPr>
              <a:t>C, overturn occurs earlier</a:t>
            </a:r>
          </a:p>
        </p:txBody>
      </p:sp>
      <p:sp>
        <p:nvSpPr>
          <p:cNvPr id="35" name="TextBox 34">
            <a:extLst>
              <a:ext uri="{FF2B5EF4-FFF2-40B4-BE49-F238E27FC236}">
                <a16:creationId xmlns:a16="http://schemas.microsoft.com/office/drawing/2014/main" id="{6DC42199-4BBD-3005-2162-20F5ACCE2BCB}"/>
              </a:ext>
            </a:extLst>
          </p:cNvPr>
          <p:cNvSpPr txBox="1"/>
          <p:nvPr/>
        </p:nvSpPr>
        <p:spPr>
          <a:xfrm>
            <a:off x="1974502" y="5097046"/>
            <a:ext cx="6752588" cy="523220"/>
          </a:xfrm>
          <a:prstGeom prst="rect">
            <a:avLst/>
          </a:prstGeom>
          <a:noFill/>
        </p:spPr>
        <p:txBody>
          <a:bodyPr wrap="square" rtlCol="0">
            <a:spAutoFit/>
          </a:bodyPr>
          <a:lstStyle/>
          <a:p>
            <a:r>
              <a:rPr lang="en-US" sz="1600" dirty="0">
                <a:highlight>
                  <a:srgbClr val="FFFF00"/>
                </a:highlight>
              </a:rPr>
              <a:t>Just cooling = overturn temp closer to 4 </a:t>
            </a:r>
            <a:r>
              <a:rPr lang="en-US" sz="1600" baseline="30000" dirty="0" err="1">
                <a:highlight>
                  <a:srgbClr val="FFFF00"/>
                </a:highlight>
              </a:rPr>
              <a:t>o</a:t>
            </a:r>
            <a:r>
              <a:rPr lang="en-US" sz="1600" dirty="0" err="1">
                <a:highlight>
                  <a:srgbClr val="FFFF00"/>
                </a:highlight>
              </a:rPr>
              <a:t>C</a:t>
            </a:r>
            <a:r>
              <a:rPr lang="en-US" sz="1600" dirty="0">
                <a:highlight>
                  <a:srgbClr val="FFFF00"/>
                </a:highlight>
              </a:rPr>
              <a:t>, overturn occurs later</a:t>
            </a:r>
          </a:p>
          <a:p>
            <a:endParaRPr lang="en-US" sz="1200" dirty="0">
              <a:highlight>
                <a:srgbClr val="FFFF00"/>
              </a:highlight>
            </a:endParaRPr>
          </a:p>
        </p:txBody>
      </p:sp>
      <p:grpSp>
        <p:nvGrpSpPr>
          <p:cNvPr id="36" name="Group 35">
            <a:extLst>
              <a:ext uri="{FF2B5EF4-FFF2-40B4-BE49-F238E27FC236}">
                <a16:creationId xmlns:a16="http://schemas.microsoft.com/office/drawing/2014/main" id="{6575BBA1-3B1A-58E2-56BE-ABECCEA0AEEF}"/>
              </a:ext>
            </a:extLst>
          </p:cNvPr>
          <p:cNvGrpSpPr/>
          <p:nvPr/>
        </p:nvGrpSpPr>
        <p:grpSpPr>
          <a:xfrm>
            <a:off x="2253396" y="2904190"/>
            <a:ext cx="847188" cy="337475"/>
            <a:chOff x="10352868" y="1695899"/>
            <a:chExt cx="1518832" cy="1248476"/>
          </a:xfrm>
        </p:grpSpPr>
        <p:sp>
          <p:nvSpPr>
            <p:cNvPr id="37" name="Curved Right Arrow 24">
              <a:extLst>
                <a:ext uri="{FF2B5EF4-FFF2-40B4-BE49-F238E27FC236}">
                  <a16:creationId xmlns:a16="http://schemas.microsoft.com/office/drawing/2014/main" id="{D774805F-3282-17E1-22A8-A21F95488E3F}"/>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8" name="Curved Right Arrow 25">
              <a:extLst>
                <a:ext uri="{FF2B5EF4-FFF2-40B4-BE49-F238E27FC236}">
                  <a16:creationId xmlns:a16="http://schemas.microsoft.com/office/drawing/2014/main" id="{6A4625DB-3695-122E-5035-EE783B963B7E}"/>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grpSp>
        <p:nvGrpSpPr>
          <p:cNvPr id="39" name="Group 38">
            <a:extLst>
              <a:ext uri="{FF2B5EF4-FFF2-40B4-BE49-F238E27FC236}">
                <a16:creationId xmlns:a16="http://schemas.microsoft.com/office/drawing/2014/main" id="{6821EFF0-1B3F-B970-55C8-DC4DC4B5DDB7}"/>
              </a:ext>
            </a:extLst>
          </p:cNvPr>
          <p:cNvGrpSpPr/>
          <p:nvPr/>
        </p:nvGrpSpPr>
        <p:grpSpPr>
          <a:xfrm>
            <a:off x="3407984" y="2928429"/>
            <a:ext cx="847188" cy="479912"/>
            <a:chOff x="10352868" y="1695899"/>
            <a:chExt cx="1518832" cy="1248476"/>
          </a:xfrm>
        </p:grpSpPr>
        <p:sp>
          <p:nvSpPr>
            <p:cNvPr id="40" name="Curved Right Arrow 28">
              <a:extLst>
                <a:ext uri="{FF2B5EF4-FFF2-40B4-BE49-F238E27FC236}">
                  <a16:creationId xmlns:a16="http://schemas.microsoft.com/office/drawing/2014/main" id="{D1A71D64-C25E-A735-455F-3A768DD66758}"/>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1" name="Curved Right Arrow 29">
              <a:extLst>
                <a:ext uri="{FF2B5EF4-FFF2-40B4-BE49-F238E27FC236}">
                  <a16:creationId xmlns:a16="http://schemas.microsoft.com/office/drawing/2014/main" id="{E4B9F900-7D34-67F7-F714-D9AB1D10A377}"/>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grpSp>
        <p:nvGrpSpPr>
          <p:cNvPr id="42" name="Group 41">
            <a:extLst>
              <a:ext uri="{FF2B5EF4-FFF2-40B4-BE49-F238E27FC236}">
                <a16:creationId xmlns:a16="http://schemas.microsoft.com/office/drawing/2014/main" id="{88A54B7C-E3F8-4820-8307-679777614C61}"/>
              </a:ext>
            </a:extLst>
          </p:cNvPr>
          <p:cNvGrpSpPr/>
          <p:nvPr/>
        </p:nvGrpSpPr>
        <p:grpSpPr>
          <a:xfrm>
            <a:off x="4616928" y="2820271"/>
            <a:ext cx="847188" cy="733228"/>
            <a:chOff x="10352868" y="1695899"/>
            <a:chExt cx="1518832" cy="1248476"/>
          </a:xfrm>
        </p:grpSpPr>
        <p:sp>
          <p:nvSpPr>
            <p:cNvPr id="43" name="Curved Right Arrow 31">
              <a:extLst>
                <a:ext uri="{FF2B5EF4-FFF2-40B4-BE49-F238E27FC236}">
                  <a16:creationId xmlns:a16="http://schemas.microsoft.com/office/drawing/2014/main" id="{961EB21A-80F2-1967-193B-C7B143141780}"/>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4" name="Curved Right Arrow 32">
              <a:extLst>
                <a:ext uri="{FF2B5EF4-FFF2-40B4-BE49-F238E27FC236}">
                  <a16:creationId xmlns:a16="http://schemas.microsoft.com/office/drawing/2014/main" id="{C5D13937-97B1-53DE-969E-4694FF5DEBD3}"/>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grpSp>
        <p:nvGrpSpPr>
          <p:cNvPr id="45" name="Group 44">
            <a:extLst>
              <a:ext uri="{FF2B5EF4-FFF2-40B4-BE49-F238E27FC236}">
                <a16:creationId xmlns:a16="http://schemas.microsoft.com/office/drawing/2014/main" id="{E0CBBB32-EB44-2F85-8A93-13D7CA251267}"/>
              </a:ext>
            </a:extLst>
          </p:cNvPr>
          <p:cNvGrpSpPr/>
          <p:nvPr/>
        </p:nvGrpSpPr>
        <p:grpSpPr>
          <a:xfrm>
            <a:off x="5661570" y="2849052"/>
            <a:ext cx="1027301" cy="986299"/>
            <a:chOff x="10352868" y="1695899"/>
            <a:chExt cx="1518832" cy="1248476"/>
          </a:xfrm>
        </p:grpSpPr>
        <p:sp>
          <p:nvSpPr>
            <p:cNvPr id="46" name="Curved Right Arrow 34">
              <a:extLst>
                <a:ext uri="{FF2B5EF4-FFF2-40B4-BE49-F238E27FC236}">
                  <a16:creationId xmlns:a16="http://schemas.microsoft.com/office/drawing/2014/main" id="{EE661DD4-B0EF-0A11-AE40-AA5D1D655474}"/>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7" name="Curved Right Arrow 35">
              <a:extLst>
                <a:ext uri="{FF2B5EF4-FFF2-40B4-BE49-F238E27FC236}">
                  <a16:creationId xmlns:a16="http://schemas.microsoft.com/office/drawing/2014/main" id="{D8DC6EE6-055E-C2D6-3BBF-FD985FF122FB}"/>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grpSp>
        <p:nvGrpSpPr>
          <p:cNvPr id="48" name="Group 47">
            <a:extLst>
              <a:ext uri="{FF2B5EF4-FFF2-40B4-BE49-F238E27FC236}">
                <a16:creationId xmlns:a16="http://schemas.microsoft.com/office/drawing/2014/main" id="{5F7EC81E-7DFA-EE56-728B-13A78FD22BC9}"/>
              </a:ext>
            </a:extLst>
          </p:cNvPr>
          <p:cNvGrpSpPr/>
          <p:nvPr/>
        </p:nvGrpSpPr>
        <p:grpSpPr>
          <a:xfrm>
            <a:off x="6873414" y="2865419"/>
            <a:ext cx="1027301" cy="986299"/>
            <a:chOff x="10352868" y="1695899"/>
            <a:chExt cx="1518832" cy="1248476"/>
          </a:xfrm>
        </p:grpSpPr>
        <p:sp>
          <p:nvSpPr>
            <p:cNvPr id="49" name="Curved Right Arrow 38">
              <a:extLst>
                <a:ext uri="{FF2B5EF4-FFF2-40B4-BE49-F238E27FC236}">
                  <a16:creationId xmlns:a16="http://schemas.microsoft.com/office/drawing/2014/main" id="{FC5C1AA3-8C01-AE5A-4357-678B17EFC0EC}"/>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0" name="Curved Right Arrow 39">
              <a:extLst>
                <a:ext uri="{FF2B5EF4-FFF2-40B4-BE49-F238E27FC236}">
                  <a16:creationId xmlns:a16="http://schemas.microsoft.com/office/drawing/2014/main" id="{711E26B5-065E-6141-937D-2A1D35F527C3}"/>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grpSp>
      <p:sp>
        <p:nvSpPr>
          <p:cNvPr id="51" name="TextBox 50">
            <a:extLst>
              <a:ext uri="{FF2B5EF4-FFF2-40B4-BE49-F238E27FC236}">
                <a16:creationId xmlns:a16="http://schemas.microsoft.com/office/drawing/2014/main" id="{0EF76A56-4A63-6B6A-6C5A-A3DCA5A5CE1C}"/>
              </a:ext>
            </a:extLst>
          </p:cNvPr>
          <p:cNvSpPr txBox="1"/>
          <p:nvPr/>
        </p:nvSpPr>
        <p:spPr>
          <a:xfrm rot="16200000">
            <a:off x="1384103" y="2780492"/>
            <a:ext cx="1094335" cy="369332"/>
          </a:xfrm>
          <a:prstGeom prst="rect">
            <a:avLst/>
          </a:prstGeom>
          <a:noFill/>
        </p:spPr>
        <p:txBody>
          <a:bodyPr wrap="square" rtlCol="0">
            <a:spAutoFit/>
          </a:bodyPr>
          <a:lstStyle/>
          <a:p>
            <a:r>
              <a:rPr lang="en-US" dirty="0"/>
              <a:t>Depth</a:t>
            </a:r>
          </a:p>
        </p:txBody>
      </p:sp>
      <p:cxnSp>
        <p:nvCxnSpPr>
          <p:cNvPr id="52" name="Straight Arrow Connector 51">
            <a:extLst>
              <a:ext uri="{FF2B5EF4-FFF2-40B4-BE49-F238E27FC236}">
                <a16:creationId xmlns:a16="http://schemas.microsoft.com/office/drawing/2014/main" id="{D22663B8-9AB0-C218-1133-E5ED2568EAC6}"/>
              </a:ext>
            </a:extLst>
          </p:cNvPr>
          <p:cNvCxnSpPr>
            <a:cxnSpLocks/>
          </p:cNvCxnSpPr>
          <p:nvPr/>
        </p:nvCxnSpPr>
        <p:spPr>
          <a:xfrm>
            <a:off x="1977404" y="3453607"/>
            <a:ext cx="0" cy="190504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7EFA5F0-7577-7374-19C6-082130D10676}"/>
              </a:ext>
            </a:extLst>
          </p:cNvPr>
          <p:cNvSpPr txBox="1"/>
          <p:nvPr/>
        </p:nvSpPr>
        <p:spPr>
          <a:xfrm>
            <a:off x="1993873" y="5377491"/>
            <a:ext cx="1501767" cy="369332"/>
          </a:xfrm>
          <a:prstGeom prst="rect">
            <a:avLst/>
          </a:prstGeom>
          <a:noFill/>
        </p:spPr>
        <p:txBody>
          <a:bodyPr wrap="square" rtlCol="0">
            <a:spAutoFit/>
          </a:bodyPr>
          <a:lstStyle/>
          <a:p>
            <a:r>
              <a:rPr lang="en-US" dirty="0"/>
              <a:t>Time</a:t>
            </a:r>
          </a:p>
        </p:txBody>
      </p:sp>
      <p:cxnSp>
        <p:nvCxnSpPr>
          <p:cNvPr id="54" name="Straight Arrow Connector 53">
            <a:extLst>
              <a:ext uri="{FF2B5EF4-FFF2-40B4-BE49-F238E27FC236}">
                <a16:creationId xmlns:a16="http://schemas.microsoft.com/office/drawing/2014/main" id="{06CD106F-7DFA-434F-66F7-6F1F08B6572E}"/>
              </a:ext>
            </a:extLst>
          </p:cNvPr>
          <p:cNvCxnSpPr>
            <a:cxnSpLocks/>
          </p:cNvCxnSpPr>
          <p:nvPr/>
        </p:nvCxnSpPr>
        <p:spPr>
          <a:xfrm>
            <a:off x="2648011" y="5564113"/>
            <a:ext cx="5248189"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9BBF3A42-C6B1-9455-882B-B7AE0989D441}"/>
              </a:ext>
            </a:extLst>
          </p:cNvPr>
          <p:cNvGrpSpPr/>
          <p:nvPr/>
        </p:nvGrpSpPr>
        <p:grpSpPr>
          <a:xfrm>
            <a:off x="6851355" y="4239497"/>
            <a:ext cx="1027301" cy="986299"/>
            <a:chOff x="10352868" y="1695899"/>
            <a:chExt cx="1518832" cy="1248476"/>
          </a:xfrm>
        </p:grpSpPr>
        <p:sp>
          <p:nvSpPr>
            <p:cNvPr id="56" name="Curved Right Arrow 38">
              <a:extLst>
                <a:ext uri="{FF2B5EF4-FFF2-40B4-BE49-F238E27FC236}">
                  <a16:creationId xmlns:a16="http://schemas.microsoft.com/office/drawing/2014/main" id="{A205E7C6-CE18-E861-6BDC-B82D25ABC639}"/>
                </a:ext>
              </a:extLst>
            </p:cNvPr>
            <p:cNvSpPr/>
            <p:nvPr/>
          </p:nvSpPr>
          <p:spPr>
            <a:xfrm>
              <a:off x="10352868" y="1810675"/>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7" name="Curved Right Arrow 39">
              <a:extLst>
                <a:ext uri="{FF2B5EF4-FFF2-40B4-BE49-F238E27FC236}">
                  <a16:creationId xmlns:a16="http://schemas.microsoft.com/office/drawing/2014/main" id="{ECDEAF89-E9B7-4A55-E4DB-1F08638326FC}"/>
                </a:ext>
              </a:extLst>
            </p:cNvPr>
            <p:cNvSpPr/>
            <p:nvPr/>
          </p:nvSpPr>
          <p:spPr>
            <a:xfrm rot="10592705">
              <a:off x="11189775" y="1695899"/>
              <a:ext cx="681925" cy="1133700"/>
            </a:xfrm>
            <a:prstGeom prst="curved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Tree>
    <p:extLst>
      <p:ext uri="{BB962C8B-B14F-4D97-AF65-F5344CB8AC3E}">
        <p14:creationId xmlns:p14="http://schemas.microsoft.com/office/powerpoint/2010/main" val="3782747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C973-06C9-73B5-6541-B4AD02F64227}"/>
              </a:ext>
            </a:extLst>
          </p:cNvPr>
          <p:cNvSpPr>
            <a:spLocks noGrp="1"/>
          </p:cNvSpPr>
          <p:nvPr>
            <p:ph type="title"/>
          </p:nvPr>
        </p:nvSpPr>
        <p:spPr>
          <a:xfrm>
            <a:off x="767408" y="260648"/>
            <a:ext cx="8596668" cy="783923"/>
          </a:xfrm>
        </p:spPr>
        <p:txBody>
          <a:bodyPr/>
          <a:lstStyle/>
          <a:p>
            <a:r>
              <a:rPr lang="en-CA" dirty="0"/>
              <a:t>Fish Have Specific Thermal Preferences</a:t>
            </a:r>
            <a:endParaRPr lang="en-CA" dirty="0">
              <a:solidFill>
                <a:srgbClr val="FF0000"/>
              </a:solidFill>
            </a:endParaRPr>
          </a:p>
        </p:txBody>
      </p:sp>
      <p:sp>
        <p:nvSpPr>
          <p:cNvPr id="3" name="Content Placeholder 2">
            <a:extLst>
              <a:ext uri="{FF2B5EF4-FFF2-40B4-BE49-F238E27FC236}">
                <a16:creationId xmlns:a16="http://schemas.microsoft.com/office/drawing/2014/main" id="{DE716B1B-C3FD-D012-0839-EAB43553B594}"/>
              </a:ext>
            </a:extLst>
          </p:cNvPr>
          <p:cNvSpPr>
            <a:spLocks noGrp="1"/>
          </p:cNvSpPr>
          <p:nvPr>
            <p:ph idx="1"/>
          </p:nvPr>
        </p:nvSpPr>
        <p:spPr>
          <a:xfrm>
            <a:off x="407368" y="2780928"/>
            <a:ext cx="9010953" cy="792088"/>
          </a:xfrm>
        </p:spPr>
        <p:txBody>
          <a:bodyPr>
            <a:normAutofit/>
          </a:bodyPr>
          <a:lstStyle/>
          <a:p>
            <a:r>
              <a:rPr lang="en-US" b="1" dirty="0">
                <a:solidFill>
                  <a:srgbClr val="222222"/>
                </a:solidFill>
                <a:latin typeface="+mj-lt"/>
              </a:rPr>
              <a:t>Major Fish Species in Opeongo</a:t>
            </a:r>
            <a:r>
              <a:rPr lang="en-US" dirty="0">
                <a:solidFill>
                  <a:srgbClr val="222222"/>
                </a:solidFill>
                <a:latin typeface="+mj-lt"/>
              </a:rPr>
              <a:t>: Lake Trout, Smallmouth Bass, Lake Herring, Lake Whitefish, Round Whitefish, Burbot, Common White Sucker</a:t>
            </a:r>
            <a:endParaRPr lang="en-US" dirty="0">
              <a:solidFill>
                <a:srgbClr val="222222"/>
              </a:solidFill>
              <a:latin typeface="Open Sans" panose="020B0606030504020204" pitchFamily="34" charset="0"/>
            </a:endParaRPr>
          </a:p>
        </p:txBody>
      </p:sp>
      <p:sp>
        <p:nvSpPr>
          <p:cNvPr id="4" name="Slide Number Placeholder 3">
            <a:extLst>
              <a:ext uri="{FF2B5EF4-FFF2-40B4-BE49-F238E27FC236}">
                <a16:creationId xmlns:a16="http://schemas.microsoft.com/office/drawing/2014/main" id="{99C3979D-86C7-E03F-3BD2-50F4052B86B6}"/>
              </a:ext>
            </a:extLst>
          </p:cNvPr>
          <p:cNvSpPr>
            <a:spLocks noGrp="1"/>
          </p:cNvSpPr>
          <p:nvPr>
            <p:ph type="sldNum" sz="quarter" idx="12"/>
          </p:nvPr>
        </p:nvSpPr>
        <p:spPr/>
        <p:txBody>
          <a:bodyPr/>
          <a:lstStyle/>
          <a:p>
            <a:fld id="{D8E8B3A2-B708-47A7-BDDF-8EC41A203CAD}" type="slidenum">
              <a:rPr lang="en-CA" smtClean="0"/>
              <a:pPr/>
              <a:t>4</a:t>
            </a:fld>
            <a:endParaRPr lang="en-CA" dirty="0"/>
          </a:p>
        </p:txBody>
      </p:sp>
      <p:sp>
        <p:nvSpPr>
          <p:cNvPr id="5" name="TextBox 4">
            <a:extLst>
              <a:ext uri="{FF2B5EF4-FFF2-40B4-BE49-F238E27FC236}">
                <a16:creationId xmlns:a16="http://schemas.microsoft.com/office/drawing/2014/main" id="{AF71946E-7E1B-68C2-620B-013579860E36}"/>
              </a:ext>
            </a:extLst>
          </p:cNvPr>
          <p:cNvSpPr txBox="1"/>
          <p:nvPr/>
        </p:nvSpPr>
        <p:spPr>
          <a:xfrm>
            <a:off x="191344" y="908720"/>
            <a:ext cx="9811635" cy="1938992"/>
          </a:xfrm>
          <a:prstGeom prst="rect">
            <a:avLst/>
          </a:prstGeom>
          <a:noFill/>
        </p:spPr>
        <p:txBody>
          <a:bodyPr wrap="square" rtlCol="0">
            <a:spAutoFit/>
          </a:bodyPr>
          <a:lstStyle/>
          <a:p>
            <a:r>
              <a:rPr lang="en-US" sz="2400" dirty="0"/>
              <a:t>Fall turnover leads to a mixing of the water layers, this changes the distribution of oxygen and nutrients in the water column. </a:t>
            </a:r>
          </a:p>
          <a:p>
            <a:endParaRPr lang="en-US" sz="2400" dirty="0"/>
          </a:p>
          <a:p>
            <a:r>
              <a:rPr lang="en-US" sz="2400" dirty="0"/>
              <a:t>i.e) </a:t>
            </a:r>
            <a:r>
              <a:rPr lang="en-CA" sz="2400" dirty="0"/>
              <a:t>A Later Fall turnover affects the Habitat and Food availability for fish!</a:t>
            </a:r>
          </a:p>
        </p:txBody>
      </p:sp>
      <p:pic>
        <p:nvPicPr>
          <p:cNvPr id="7" name="Picture 6" descr="A fish with white spots&#10;&#10;Description automatically generated">
            <a:extLst>
              <a:ext uri="{FF2B5EF4-FFF2-40B4-BE49-F238E27FC236}">
                <a16:creationId xmlns:a16="http://schemas.microsoft.com/office/drawing/2014/main" id="{B1774C49-EE31-081A-518B-B205A594C0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642" b="89919" l="4250" r="97500">
                        <a14:foregroundMark x1="4250" y1="58374" x2="4250" y2="58374"/>
                        <a14:foregroundMark x1="48438" y1="21626" x2="48438" y2="21626"/>
                        <a14:foregroundMark x1="90188" y1="59024" x2="90188" y2="59024"/>
                        <a14:foregroundMark x1="92375" y1="73008" x2="92375" y2="73008"/>
                        <a14:foregroundMark x1="96750" y1="48943" x2="96750" y2="48943"/>
                        <a14:foregroundMark x1="97500" y1="41951" x2="97500" y2="41951"/>
                        <a14:foregroundMark x1="49188" y1="7642" x2="49188" y2="7642"/>
                      </a14:backgroundRemoval>
                    </a14:imgEffect>
                  </a14:imgLayer>
                </a14:imgProps>
              </a:ext>
              <a:ext uri="{28A0092B-C50C-407E-A947-70E740481C1C}">
                <a14:useLocalDpi xmlns:a14="http://schemas.microsoft.com/office/drawing/2010/main" val="0"/>
              </a:ext>
            </a:extLst>
          </a:blip>
          <a:stretch>
            <a:fillRect/>
          </a:stretch>
        </p:blipFill>
        <p:spPr>
          <a:xfrm>
            <a:off x="-3689" y="3429000"/>
            <a:ext cx="4927171" cy="1893881"/>
          </a:xfrm>
          <a:prstGeom prst="rect">
            <a:avLst/>
          </a:prstGeom>
        </p:spPr>
      </p:pic>
      <p:pic>
        <p:nvPicPr>
          <p:cNvPr id="9" name="Picture 8" descr="A close up of a fish&#10;&#10;Description automatically generated">
            <a:extLst>
              <a:ext uri="{FF2B5EF4-FFF2-40B4-BE49-F238E27FC236}">
                <a16:creationId xmlns:a16="http://schemas.microsoft.com/office/drawing/2014/main" id="{8AE85BDE-53D5-1BF5-7C0D-6E5D8E694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1944" y="3501008"/>
            <a:ext cx="4993569" cy="2053605"/>
          </a:xfrm>
          <a:prstGeom prst="rect">
            <a:avLst/>
          </a:prstGeom>
        </p:spPr>
      </p:pic>
      <p:pic>
        <p:nvPicPr>
          <p:cNvPr id="11" name="Picture 10" descr="A fish with a white background&#10;&#10;Description automatically generated">
            <a:extLst>
              <a:ext uri="{FF2B5EF4-FFF2-40B4-BE49-F238E27FC236}">
                <a16:creationId xmlns:a16="http://schemas.microsoft.com/office/drawing/2014/main" id="{B6172AE5-3B34-86A7-F15F-066F2AB8E9D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311" b="90617" l="5152" r="97576">
                        <a14:foregroundMark x1="57727" y1="9115" x2="57727" y2="9115"/>
                        <a14:foregroundMark x1="93788" y1="50670" x2="93788" y2="50670"/>
                        <a14:foregroundMark x1="97727" y1="48794" x2="97727" y2="48794"/>
                        <a14:foregroundMark x1="5152" y1="50134" x2="5152" y2="50134"/>
                        <a14:foregroundMark x1="58485" y1="90617" x2="58485" y2="90617"/>
                      </a14:backgroundRemoval>
                    </a14:imgEffect>
                  </a14:imgLayer>
                </a14:imgProps>
              </a:ext>
              <a:ext uri="{28A0092B-C50C-407E-A947-70E740481C1C}">
                <a14:useLocalDpi xmlns:a14="http://schemas.microsoft.com/office/drawing/2010/main" val="0"/>
              </a:ext>
            </a:extLst>
          </a:blip>
          <a:stretch>
            <a:fillRect/>
          </a:stretch>
        </p:blipFill>
        <p:spPr>
          <a:xfrm>
            <a:off x="0" y="5231536"/>
            <a:ext cx="2877926" cy="1626464"/>
          </a:xfrm>
          <a:prstGeom prst="rect">
            <a:avLst/>
          </a:prstGeom>
        </p:spPr>
      </p:pic>
      <p:sp>
        <p:nvSpPr>
          <p:cNvPr id="12" name="TextBox 11">
            <a:extLst>
              <a:ext uri="{FF2B5EF4-FFF2-40B4-BE49-F238E27FC236}">
                <a16:creationId xmlns:a16="http://schemas.microsoft.com/office/drawing/2014/main" id="{E5D68B60-20CB-99CB-4D4F-39B7823AA745}"/>
              </a:ext>
            </a:extLst>
          </p:cNvPr>
          <p:cNvSpPr txBox="1"/>
          <p:nvPr/>
        </p:nvSpPr>
        <p:spPr>
          <a:xfrm>
            <a:off x="1271464" y="4149080"/>
            <a:ext cx="2160240" cy="646331"/>
          </a:xfrm>
          <a:prstGeom prst="rect">
            <a:avLst/>
          </a:prstGeom>
          <a:noFill/>
        </p:spPr>
        <p:txBody>
          <a:bodyPr wrap="square" rtlCol="0">
            <a:spAutoFit/>
          </a:bodyPr>
          <a:lstStyle/>
          <a:p>
            <a:pPr algn="ctr"/>
            <a:r>
              <a:rPr lang="en-CA" dirty="0">
                <a:highlight>
                  <a:srgbClr val="FFFF00"/>
                </a:highlight>
              </a:rPr>
              <a:t>Lake Trout</a:t>
            </a:r>
          </a:p>
          <a:p>
            <a:pPr algn="ctr"/>
            <a:r>
              <a:rPr lang="en-CA" dirty="0">
                <a:highlight>
                  <a:srgbClr val="FFFF00"/>
                </a:highlight>
              </a:rPr>
              <a:t>10-12°C</a:t>
            </a:r>
          </a:p>
        </p:txBody>
      </p:sp>
      <p:sp>
        <p:nvSpPr>
          <p:cNvPr id="13" name="TextBox 12">
            <a:extLst>
              <a:ext uri="{FF2B5EF4-FFF2-40B4-BE49-F238E27FC236}">
                <a16:creationId xmlns:a16="http://schemas.microsoft.com/office/drawing/2014/main" id="{6DE41E1E-97BF-F035-615C-91B401BD2591}"/>
              </a:ext>
            </a:extLst>
          </p:cNvPr>
          <p:cNvSpPr txBox="1"/>
          <p:nvPr/>
        </p:nvSpPr>
        <p:spPr>
          <a:xfrm>
            <a:off x="6816080" y="4149080"/>
            <a:ext cx="2160240" cy="646331"/>
          </a:xfrm>
          <a:prstGeom prst="rect">
            <a:avLst/>
          </a:prstGeom>
          <a:noFill/>
        </p:spPr>
        <p:txBody>
          <a:bodyPr wrap="square" rtlCol="0">
            <a:spAutoFit/>
          </a:bodyPr>
          <a:lstStyle/>
          <a:p>
            <a:pPr algn="ctr"/>
            <a:r>
              <a:rPr lang="en-CA" dirty="0">
                <a:highlight>
                  <a:srgbClr val="FFFF00"/>
                </a:highlight>
              </a:rPr>
              <a:t>Smallmouth Bass</a:t>
            </a:r>
          </a:p>
          <a:p>
            <a:pPr algn="ctr"/>
            <a:r>
              <a:rPr lang="en-CA" dirty="0">
                <a:highlight>
                  <a:srgbClr val="FFFF00"/>
                </a:highlight>
              </a:rPr>
              <a:t>10-12 °C</a:t>
            </a:r>
          </a:p>
        </p:txBody>
      </p:sp>
      <p:pic>
        <p:nvPicPr>
          <p:cNvPr id="15" name="Picture 14" descr="A close-up of a fish&#10;&#10;Description automatically generated">
            <a:extLst>
              <a:ext uri="{FF2B5EF4-FFF2-40B4-BE49-F238E27FC236}">
                <a16:creationId xmlns:a16="http://schemas.microsoft.com/office/drawing/2014/main" id="{EC4970B7-31AB-B57B-E8DB-EAC3310122C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977" b="89826" l="4625" r="97125">
                        <a14:foregroundMark x1="4625" y1="55814" x2="4625" y2="55814"/>
                        <a14:foregroundMark x1="47875" y1="6977" x2="47875" y2="6977"/>
                        <a14:foregroundMark x1="92625" y1="38372" x2="92625" y2="38372"/>
                        <a14:foregroundMark x1="93500" y1="72384" x2="93500" y2="72384"/>
                        <a14:foregroundMark x1="94875" y1="30814" x2="94875" y2="30814"/>
                        <a14:foregroundMark x1="95250" y1="73547" x2="95250" y2="73547"/>
                        <a14:foregroundMark x1="97125" y1="31686" x2="97125" y2="31686"/>
                      </a14:backgroundRemoval>
                    </a14:imgEffect>
                  </a14:imgLayer>
                </a14:imgProps>
              </a:ext>
              <a:ext uri="{28A0092B-C50C-407E-A947-70E740481C1C}">
                <a14:useLocalDpi xmlns:a14="http://schemas.microsoft.com/office/drawing/2010/main" val="0"/>
              </a:ext>
            </a:extLst>
          </a:blip>
          <a:stretch>
            <a:fillRect/>
          </a:stretch>
        </p:blipFill>
        <p:spPr>
          <a:xfrm>
            <a:off x="3143672" y="5301208"/>
            <a:ext cx="3384376" cy="1455282"/>
          </a:xfrm>
          <a:prstGeom prst="rect">
            <a:avLst/>
          </a:prstGeom>
        </p:spPr>
      </p:pic>
      <p:pic>
        <p:nvPicPr>
          <p:cNvPr id="17" name="Picture 16" descr="A close up of a fish&#10;&#10;Description automatically generated">
            <a:extLst>
              <a:ext uri="{FF2B5EF4-FFF2-40B4-BE49-F238E27FC236}">
                <a16:creationId xmlns:a16="http://schemas.microsoft.com/office/drawing/2014/main" id="{4D6C5E2F-5C3F-7376-88C5-0CC5C2E05D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28048" y="5301208"/>
            <a:ext cx="5159896" cy="1467559"/>
          </a:xfrm>
          <a:prstGeom prst="rect">
            <a:avLst/>
          </a:prstGeom>
        </p:spPr>
      </p:pic>
      <p:sp>
        <p:nvSpPr>
          <p:cNvPr id="18" name="TextBox 17">
            <a:extLst>
              <a:ext uri="{FF2B5EF4-FFF2-40B4-BE49-F238E27FC236}">
                <a16:creationId xmlns:a16="http://schemas.microsoft.com/office/drawing/2014/main" id="{B62A5376-98B6-EA68-13F7-B71E67FA015E}"/>
              </a:ext>
            </a:extLst>
          </p:cNvPr>
          <p:cNvSpPr txBox="1"/>
          <p:nvPr/>
        </p:nvSpPr>
        <p:spPr>
          <a:xfrm>
            <a:off x="7968208" y="5805264"/>
            <a:ext cx="2160240" cy="646331"/>
          </a:xfrm>
          <a:prstGeom prst="rect">
            <a:avLst/>
          </a:prstGeom>
          <a:noFill/>
        </p:spPr>
        <p:txBody>
          <a:bodyPr wrap="square" rtlCol="0">
            <a:spAutoFit/>
          </a:bodyPr>
          <a:lstStyle/>
          <a:p>
            <a:pPr algn="ctr"/>
            <a:r>
              <a:rPr lang="en-CA" dirty="0">
                <a:highlight>
                  <a:srgbClr val="FFFF00"/>
                </a:highlight>
              </a:rPr>
              <a:t>Burbot</a:t>
            </a:r>
          </a:p>
          <a:p>
            <a:pPr algn="ctr"/>
            <a:r>
              <a:rPr lang="en-CA" dirty="0">
                <a:highlight>
                  <a:srgbClr val="FFFF00"/>
                </a:highlight>
              </a:rPr>
              <a:t>11-14°C</a:t>
            </a:r>
          </a:p>
        </p:txBody>
      </p:sp>
      <p:sp>
        <p:nvSpPr>
          <p:cNvPr id="19" name="TextBox 18">
            <a:extLst>
              <a:ext uri="{FF2B5EF4-FFF2-40B4-BE49-F238E27FC236}">
                <a16:creationId xmlns:a16="http://schemas.microsoft.com/office/drawing/2014/main" id="{89C0D80D-461F-67BC-3A4E-65175AC8FFC3}"/>
              </a:ext>
            </a:extLst>
          </p:cNvPr>
          <p:cNvSpPr txBox="1"/>
          <p:nvPr/>
        </p:nvSpPr>
        <p:spPr>
          <a:xfrm>
            <a:off x="3719736" y="5733256"/>
            <a:ext cx="2160240" cy="646331"/>
          </a:xfrm>
          <a:prstGeom prst="rect">
            <a:avLst/>
          </a:prstGeom>
          <a:noFill/>
        </p:spPr>
        <p:txBody>
          <a:bodyPr wrap="square" rtlCol="0">
            <a:spAutoFit/>
          </a:bodyPr>
          <a:lstStyle/>
          <a:p>
            <a:pPr algn="ctr"/>
            <a:r>
              <a:rPr lang="en-CA" dirty="0">
                <a:highlight>
                  <a:srgbClr val="FFFF00"/>
                </a:highlight>
              </a:rPr>
              <a:t>Lake Whitefish</a:t>
            </a:r>
          </a:p>
          <a:p>
            <a:pPr algn="ctr"/>
            <a:r>
              <a:rPr lang="en-CA" dirty="0">
                <a:highlight>
                  <a:srgbClr val="FFFF00"/>
                </a:highlight>
              </a:rPr>
              <a:t>10-14°C</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CD9D3F0-38A9-3F9A-8D23-00E48F692B50}"/>
                  </a:ext>
                </a:extLst>
              </p:cNvPr>
              <p:cNvSpPr txBox="1"/>
              <p:nvPr/>
            </p:nvSpPr>
            <p:spPr>
              <a:xfrm>
                <a:off x="551384" y="5733256"/>
                <a:ext cx="2160240" cy="646331"/>
              </a:xfrm>
              <a:prstGeom prst="rect">
                <a:avLst/>
              </a:prstGeom>
              <a:noFill/>
            </p:spPr>
            <p:txBody>
              <a:bodyPr wrap="square" rtlCol="0">
                <a:spAutoFit/>
              </a:bodyPr>
              <a:lstStyle/>
              <a:p>
                <a:pPr algn="ctr"/>
                <a:r>
                  <a:rPr lang="en-CA" dirty="0">
                    <a:highlight>
                      <a:srgbClr val="FFFF00"/>
                    </a:highlight>
                  </a:rPr>
                  <a:t>Lake Herring</a:t>
                </a:r>
              </a:p>
              <a:p>
                <a:pPr algn="ctr"/>
                <a14:m>
                  <m:oMath xmlns:m="http://schemas.openxmlformats.org/officeDocument/2006/math">
                    <m:r>
                      <a:rPr lang="en-CA" b="0" i="1" smtClean="0">
                        <a:highlight>
                          <a:srgbClr val="FFFF00"/>
                        </a:highlight>
                        <a:latin typeface="Cambria Math" panose="02040503050406030204" pitchFamily="18" charset="0"/>
                      </a:rPr>
                      <m:t>~</m:t>
                    </m:r>
                  </m:oMath>
                </a14:m>
                <a:r>
                  <a:rPr lang="en-CA" dirty="0">
                    <a:highlight>
                      <a:srgbClr val="FFFF00"/>
                    </a:highlight>
                  </a:rPr>
                  <a:t>12°C</a:t>
                </a:r>
              </a:p>
            </p:txBody>
          </p:sp>
        </mc:Choice>
        <mc:Fallback xmlns="">
          <p:sp>
            <p:nvSpPr>
              <p:cNvPr id="20" name="TextBox 19">
                <a:extLst>
                  <a:ext uri="{FF2B5EF4-FFF2-40B4-BE49-F238E27FC236}">
                    <a16:creationId xmlns:a16="http://schemas.microsoft.com/office/drawing/2014/main" id="{DCD9D3F0-38A9-3F9A-8D23-00E48F692B50}"/>
                  </a:ext>
                </a:extLst>
              </p:cNvPr>
              <p:cNvSpPr txBox="1">
                <a:spLocks noRot="1" noChangeAspect="1" noMove="1" noResize="1" noEditPoints="1" noAdjustHandles="1" noChangeArrowheads="1" noChangeShapeType="1" noTextEdit="1"/>
              </p:cNvSpPr>
              <p:nvPr/>
            </p:nvSpPr>
            <p:spPr>
              <a:xfrm>
                <a:off x="551384" y="5733256"/>
                <a:ext cx="2160240" cy="646331"/>
              </a:xfrm>
              <a:prstGeom prst="rect">
                <a:avLst/>
              </a:prstGeom>
              <a:blipFill>
                <a:blip r:embed="rId11"/>
                <a:stretch>
                  <a:fillRect t="-5607" b="-12150"/>
                </a:stretch>
              </a:blipFill>
            </p:spPr>
            <p:txBody>
              <a:bodyPr/>
              <a:lstStyle/>
              <a:p>
                <a:r>
                  <a:rPr lang="en-CA">
                    <a:noFill/>
                  </a:rPr>
                  <a:t> </a:t>
                </a:r>
              </a:p>
            </p:txBody>
          </p:sp>
        </mc:Fallback>
      </mc:AlternateContent>
    </p:spTree>
    <p:extLst>
      <p:ext uri="{BB962C8B-B14F-4D97-AF65-F5344CB8AC3E}">
        <p14:creationId xmlns:p14="http://schemas.microsoft.com/office/powerpoint/2010/main" val="2306476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AA0D1-E57E-E5AE-34C0-98262E4F432F}"/>
              </a:ext>
            </a:extLst>
          </p:cNvPr>
          <p:cNvSpPr>
            <a:spLocks noGrp="1"/>
          </p:cNvSpPr>
          <p:nvPr>
            <p:ph type="title"/>
          </p:nvPr>
        </p:nvSpPr>
        <p:spPr>
          <a:xfrm>
            <a:off x="407368" y="188640"/>
            <a:ext cx="9361040" cy="1320800"/>
          </a:xfrm>
        </p:spPr>
        <p:txBody>
          <a:bodyPr>
            <a:normAutofit fontScale="90000"/>
          </a:bodyPr>
          <a:lstStyle/>
          <a:p>
            <a:r>
              <a:rPr lang="en-CA" dirty="0"/>
              <a:t>Changes in the Overturn Timing Significantly Impact Fish Through Habitat and Food Availability</a:t>
            </a:r>
            <a:endParaRPr lang="en-US" dirty="0"/>
          </a:p>
        </p:txBody>
      </p:sp>
      <p:sp>
        <p:nvSpPr>
          <p:cNvPr id="3" name="Content Placeholder 2">
            <a:extLst>
              <a:ext uri="{FF2B5EF4-FFF2-40B4-BE49-F238E27FC236}">
                <a16:creationId xmlns:a16="http://schemas.microsoft.com/office/drawing/2014/main" id="{368318D7-F245-13EF-08A4-942F1F77D400}"/>
              </a:ext>
            </a:extLst>
          </p:cNvPr>
          <p:cNvSpPr>
            <a:spLocks noGrp="1"/>
          </p:cNvSpPr>
          <p:nvPr>
            <p:ph idx="1"/>
          </p:nvPr>
        </p:nvSpPr>
        <p:spPr>
          <a:xfrm>
            <a:off x="681666" y="1292757"/>
            <a:ext cx="9374774" cy="3880773"/>
          </a:xfrm>
        </p:spPr>
        <p:txBody>
          <a:bodyPr/>
          <a:lstStyle/>
          <a:p>
            <a:r>
              <a:rPr lang="en-CA" sz="2000" dirty="0">
                <a:effectLst/>
                <a:latin typeface="Trebuchet MS (Body)"/>
                <a:ea typeface="Calibri" panose="020F0502020204030204" pitchFamily="34" charset="0"/>
                <a:cs typeface="Times New Roman" panose="02020603050405020304" pitchFamily="18" charset="0"/>
              </a:rPr>
              <a:t>Ectothermic Fish choose habitat based on temperature stratification. Lake Trout can only survive within a narrow temperature range and move through the stratified water column to remain within their preferred temperature</a:t>
            </a:r>
            <a:endParaRPr lang="en-CA" sz="2000" dirty="0">
              <a:latin typeface="Trebuchet MS (Body)"/>
              <a:ea typeface="Calibri" panose="020F0502020204030204" pitchFamily="34" charset="0"/>
              <a:cs typeface="Times New Roman" panose="02020603050405020304" pitchFamily="18" charset="0"/>
            </a:endParaRPr>
          </a:p>
          <a:p>
            <a:r>
              <a:rPr lang="en-US" sz="2000" dirty="0">
                <a:latin typeface="Trebuchet MS (Body)"/>
              </a:rPr>
              <a:t>During Fall turnover when the water column becomes isothermal, Lake Trout can explore the entire water column searching for food. Thus, a delayed turnover causes food scarcity</a:t>
            </a:r>
          </a:p>
          <a:p>
            <a:endParaRPr lang="en-US" dirty="0"/>
          </a:p>
          <a:p>
            <a:endParaRPr lang="en-US" dirty="0"/>
          </a:p>
        </p:txBody>
      </p:sp>
      <p:sp>
        <p:nvSpPr>
          <p:cNvPr id="4" name="Slide Number Placeholder 3">
            <a:extLst>
              <a:ext uri="{FF2B5EF4-FFF2-40B4-BE49-F238E27FC236}">
                <a16:creationId xmlns:a16="http://schemas.microsoft.com/office/drawing/2014/main" id="{965DEB98-4CDA-767D-4F95-4CDFED4593A2}"/>
              </a:ext>
            </a:extLst>
          </p:cNvPr>
          <p:cNvSpPr>
            <a:spLocks noGrp="1"/>
          </p:cNvSpPr>
          <p:nvPr>
            <p:ph type="sldNum" sz="quarter" idx="12"/>
          </p:nvPr>
        </p:nvSpPr>
        <p:spPr>
          <a:xfrm>
            <a:off x="-341670" y="188640"/>
            <a:ext cx="683339" cy="365125"/>
          </a:xfrm>
        </p:spPr>
        <p:txBody>
          <a:bodyPr/>
          <a:lstStyle/>
          <a:p>
            <a:fld id="{D8E8B3A2-B708-47A7-BDDF-8EC41A203CAD}" type="slidenum">
              <a:rPr lang="en-CA" smtClean="0"/>
              <a:pPr/>
              <a:t>5</a:t>
            </a:fld>
            <a:endParaRPr lang="en-CA" dirty="0"/>
          </a:p>
        </p:txBody>
      </p:sp>
      <p:pic>
        <p:nvPicPr>
          <p:cNvPr id="7" name="Picture 6">
            <a:extLst>
              <a:ext uri="{FF2B5EF4-FFF2-40B4-BE49-F238E27FC236}">
                <a16:creationId xmlns:a16="http://schemas.microsoft.com/office/drawing/2014/main" id="{591F49E6-447A-922E-F909-152799C2C6BC}"/>
              </a:ext>
            </a:extLst>
          </p:cNvPr>
          <p:cNvPicPr>
            <a:picLocks noChangeAspect="1"/>
          </p:cNvPicPr>
          <p:nvPr/>
        </p:nvPicPr>
        <p:blipFill rotWithShape="1">
          <a:blip r:embed="rId2"/>
          <a:srcRect l="5958" t="3774" r="2433" b="7236"/>
          <a:stretch/>
        </p:blipFill>
        <p:spPr>
          <a:xfrm>
            <a:off x="-8729" y="3773133"/>
            <a:ext cx="5312641" cy="3109838"/>
          </a:xfrm>
          <a:prstGeom prst="rect">
            <a:avLst/>
          </a:prstGeom>
        </p:spPr>
      </p:pic>
      <p:cxnSp>
        <p:nvCxnSpPr>
          <p:cNvPr id="10" name="Straight Arrow Connector 9">
            <a:extLst>
              <a:ext uri="{FF2B5EF4-FFF2-40B4-BE49-F238E27FC236}">
                <a16:creationId xmlns:a16="http://schemas.microsoft.com/office/drawing/2014/main" id="{16358E1D-66FA-DE40-A751-98D1060AF611}"/>
              </a:ext>
            </a:extLst>
          </p:cNvPr>
          <p:cNvCxnSpPr/>
          <p:nvPr/>
        </p:nvCxnSpPr>
        <p:spPr>
          <a:xfrm flipV="1">
            <a:off x="2279576" y="4653136"/>
            <a:ext cx="1440160" cy="7200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cartoon of seaweed&#10;&#10;Description automatically generated">
            <a:extLst>
              <a:ext uri="{FF2B5EF4-FFF2-40B4-BE49-F238E27FC236}">
                <a16:creationId xmlns:a16="http://schemas.microsoft.com/office/drawing/2014/main" id="{E5B464A9-33B5-5694-4D8F-DFC9B3D13C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8000" r="90000">
                        <a14:foregroundMark x1="8000" y1="46500" x2="8000" y2="46500"/>
                        <a14:foregroundMark x1="64333" y1="46500" x2="64333" y2="46500"/>
                        <a14:foregroundMark x1="83750" y1="25944" x2="83750" y2="25944"/>
                        <a14:foregroundMark x1="81917" y1="31778" x2="81917" y2="31778"/>
                        <a14:foregroundMark x1="24583" y1="41222" x2="24583" y2="41222"/>
                      </a14:backgroundRemoval>
                    </a14:imgEffect>
                  </a14:imgLayer>
                </a14:imgProps>
              </a:ext>
              <a:ext uri="{28A0092B-C50C-407E-A947-70E740481C1C}">
                <a14:useLocalDpi xmlns:a14="http://schemas.microsoft.com/office/drawing/2010/main" val="0"/>
              </a:ext>
            </a:extLst>
          </a:blip>
          <a:stretch>
            <a:fillRect/>
          </a:stretch>
        </p:blipFill>
        <p:spPr>
          <a:xfrm>
            <a:off x="-168696" y="4149080"/>
            <a:ext cx="1997968" cy="2996952"/>
          </a:xfrm>
          <a:prstGeom prst="rect">
            <a:avLst/>
          </a:prstGeom>
        </p:spPr>
      </p:pic>
      <p:cxnSp>
        <p:nvCxnSpPr>
          <p:cNvPr id="11" name="Straight Arrow Connector 10">
            <a:extLst>
              <a:ext uri="{FF2B5EF4-FFF2-40B4-BE49-F238E27FC236}">
                <a16:creationId xmlns:a16="http://schemas.microsoft.com/office/drawing/2014/main" id="{F65642F9-F890-528E-067E-C2ACF3A5B131}"/>
              </a:ext>
            </a:extLst>
          </p:cNvPr>
          <p:cNvCxnSpPr>
            <a:cxnSpLocks/>
          </p:cNvCxnSpPr>
          <p:nvPr/>
        </p:nvCxnSpPr>
        <p:spPr>
          <a:xfrm>
            <a:off x="2279576" y="5517232"/>
            <a:ext cx="1359768" cy="92772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fish with white spots&#10;&#10;Description automatically generated">
            <a:extLst>
              <a:ext uri="{FF2B5EF4-FFF2-40B4-BE49-F238E27FC236}">
                <a16:creationId xmlns:a16="http://schemas.microsoft.com/office/drawing/2014/main" id="{6E484C99-61B4-F286-9B34-BF5339E36B7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642" b="89919" l="4250" r="97500">
                        <a14:foregroundMark x1="4250" y1="58374" x2="4250" y2="58374"/>
                        <a14:foregroundMark x1="48438" y1="21626" x2="48438" y2="21626"/>
                        <a14:foregroundMark x1="90188" y1="59024" x2="90188" y2="59024"/>
                        <a14:foregroundMark x1="92375" y1="73008" x2="92375" y2="73008"/>
                        <a14:foregroundMark x1="96750" y1="48943" x2="96750" y2="48943"/>
                        <a14:foregroundMark x1="97500" y1="41951" x2="97500" y2="41951"/>
                        <a14:foregroundMark x1="49188" y1="7642" x2="49188" y2="7642"/>
                      </a14:backgroundRemoval>
                    </a14:imgEffect>
                  </a14:imgLayer>
                </a14:imgProps>
              </a:ext>
              <a:ext uri="{28A0092B-C50C-407E-A947-70E740481C1C}">
                <a14:useLocalDpi xmlns:a14="http://schemas.microsoft.com/office/drawing/2010/main" val="0"/>
              </a:ext>
            </a:extLst>
          </a:blip>
          <a:stretch>
            <a:fillRect/>
          </a:stretch>
        </p:blipFill>
        <p:spPr>
          <a:xfrm flipH="1">
            <a:off x="0" y="4941168"/>
            <a:ext cx="2016224" cy="1121513"/>
          </a:xfrm>
          <a:prstGeom prst="rect">
            <a:avLst/>
          </a:prstGeom>
        </p:spPr>
      </p:pic>
      <p:pic>
        <p:nvPicPr>
          <p:cNvPr id="16" name="Picture 15" descr="A cartoon of a worm&#10;&#10;Description automatically generated">
            <a:extLst>
              <a:ext uri="{FF2B5EF4-FFF2-40B4-BE49-F238E27FC236}">
                <a16:creationId xmlns:a16="http://schemas.microsoft.com/office/drawing/2014/main" id="{848FB1AB-C6D9-F07B-C266-ADDA69732C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9736" y="3933056"/>
            <a:ext cx="1097282" cy="1097282"/>
          </a:xfrm>
          <a:prstGeom prst="rect">
            <a:avLst/>
          </a:prstGeom>
        </p:spPr>
      </p:pic>
      <p:sp>
        <p:nvSpPr>
          <p:cNvPr id="19" name="Isosceles Triangle 18">
            <a:extLst>
              <a:ext uri="{FF2B5EF4-FFF2-40B4-BE49-F238E27FC236}">
                <a16:creationId xmlns:a16="http://schemas.microsoft.com/office/drawing/2014/main" id="{89FF92A3-5CDA-65FA-99C4-88932CD5D8DC}"/>
              </a:ext>
            </a:extLst>
          </p:cNvPr>
          <p:cNvSpPr/>
          <p:nvPr/>
        </p:nvSpPr>
        <p:spPr>
          <a:xfrm>
            <a:off x="1487488" y="6093296"/>
            <a:ext cx="3816424" cy="764704"/>
          </a:xfrm>
          <a:prstGeom prst="triangle">
            <a:avLst>
              <a:gd name="adj" fmla="val 100000"/>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group of rocks on a white background&#10;&#10;Description automatically generated">
            <a:extLst>
              <a:ext uri="{FF2B5EF4-FFF2-40B4-BE49-F238E27FC236}">
                <a16:creationId xmlns:a16="http://schemas.microsoft.com/office/drawing/2014/main" id="{6A7A6FFF-5342-DCED-888E-5FA244F58F0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35760" y="5445224"/>
            <a:ext cx="1628800" cy="1628800"/>
          </a:xfrm>
          <a:prstGeom prst="rect">
            <a:avLst/>
          </a:prstGeom>
        </p:spPr>
      </p:pic>
      <p:pic>
        <p:nvPicPr>
          <p:cNvPr id="21" name="Picture 20" descr="A group of orange balls&#10;&#10;Description automatically generated">
            <a:extLst>
              <a:ext uri="{FF2B5EF4-FFF2-40B4-BE49-F238E27FC236}">
                <a16:creationId xmlns:a16="http://schemas.microsoft.com/office/drawing/2014/main" id="{956FCA73-57F1-8B66-E8B8-21D051E00CF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579" b="94253" l="5112" r="93450">
                        <a14:foregroundMark x1="10224" y1="63602" x2="10224" y2="63602"/>
                        <a14:foregroundMark x1="5112" y1="69349" x2="5112" y2="69349"/>
                        <a14:foregroundMark x1="27157" y1="95019" x2="27157" y2="95019"/>
                        <a14:foregroundMark x1="67572" y1="9579" x2="67572" y2="9579"/>
                        <a14:foregroundMark x1="93450" y1="78161" x2="93450" y2="78161"/>
                        <a14:foregroundMark x1="77636" y1="93103" x2="77636" y2="93103"/>
                        <a14:foregroundMark x1="57508" y1="10728" x2="57508" y2="10728"/>
                        <a14:foregroundMark x1="56709" y1="11111" x2="56709" y2="11111"/>
                        <a14:foregroundMark x1="57348" y1="9962" x2="57348" y2="9962"/>
                      </a14:backgroundRemoval>
                    </a14:imgEffect>
                  </a14:imgLayer>
                </a14:imgProps>
              </a:ext>
              <a:ext uri="{28A0092B-C50C-407E-A947-70E740481C1C}">
                <a14:useLocalDpi xmlns:a14="http://schemas.microsoft.com/office/drawing/2010/main" val="0"/>
              </a:ext>
            </a:extLst>
          </a:blip>
          <a:stretch>
            <a:fillRect/>
          </a:stretch>
        </p:blipFill>
        <p:spPr>
          <a:xfrm>
            <a:off x="3071664" y="6347617"/>
            <a:ext cx="1224136" cy="510383"/>
          </a:xfrm>
          <a:prstGeom prst="rect">
            <a:avLst/>
          </a:prstGeom>
        </p:spPr>
      </p:pic>
      <p:pic>
        <p:nvPicPr>
          <p:cNvPr id="22" name="Picture 21" descr="A group of orange balls&#10;&#10;Description automatically generated">
            <a:extLst>
              <a:ext uri="{FF2B5EF4-FFF2-40B4-BE49-F238E27FC236}">
                <a16:creationId xmlns:a16="http://schemas.microsoft.com/office/drawing/2014/main" id="{9797EE98-51C3-5EBD-C889-E74B642C948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579" b="94253" l="5112" r="93450">
                        <a14:foregroundMark x1="10224" y1="63602" x2="10224" y2="63602"/>
                        <a14:foregroundMark x1="5112" y1="69349" x2="5112" y2="69349"/>
                        <a14:foregroundMark x1="27157" y1="95019" x2="27157" y2="95019"/>
                        <a14:foregroundMark x1="67572" y1="9579" x2="67572" y2="9579"/>
                        <a14:foregroundMark x1="93450" y1="78161" x2="93450" y2="78161"/>
                        <a14:foregroundMark x1="77636" y1="93103" x2="77636" y2="93103"/>
                        <a14:foregroundMark x1="57508" y1="10728" x2="57508" y2="10728"/>
                        <a14:foregroundMark x1="56709" y1="11111" x2="56709" y2="11111"/>
                        <a14:foregroundMark x1="57348" y1="9962" x2="57348" y2="9962"/>
                      </a14:backgroundRemoval>
                    </a14:imgEffect>
                  </a14:imgLayer>
                </a14:imgProps>
              </a:ext>
              <a:ext uri="{28A0092B-C50C-407E-A947-70E740481C1C}">
                <a14:useLocalDpi xmlns:a14="http://schemas.microsoft.com/office/drawing/2010/main" val="0"/>
              </a:ext>
            </a:extLst>
          </a:blip>
          <a:stretch>
            <a:fillRect/>
          </a:stretch>
        </p:blipFill>
        <p:spPr>
          <a:xfrm rot="20929733">
            <a:off x="3325532" y="6063027"/>
            <a:ext cx="1224136" cy="510383"/>
          </a:xfrm>
          <a:prstGeom prst="rect">
            <a:avLst/>
          </a:prstGeom>
        </p:spPr>
      </p:pic>
      <p:sp>
        <p:nvSpPr>
          <p:cNvPr id="24" name="TextBox 23">
            <a:extLst>
              <a:ext uri="{FF2B5EF4-FFF2-40B4-BE49-F238E27FC236}">
                <a16:creationId xmlns:a16="http://schemas.microsoft.com/office/drawing/2014/main" id="{B92C7076-91B1-446F-9C41-87026E488606}"/>
              </a:ext>
            </a:extLst>
          </p:cNvPr>
          <p:cNvSpPr txBox="1"/>
          <p:nvPr/>
        </p:nvSpPr>
        <p:spPr>
          <a:xfrm>
            <a:off x="5447928" y="4797152"/>
            <a:ext cx="1728192" cy="1015663"/>
          </a:xfrm>
          <a:prstGeom prst="rect">
            <a:avLst/>
          </a:prstGeom>
          <a:noFill/>
        </p:spPr>
        <p:txBody>
          <a:bodyPr wrap="square" rtlCol="0">
            <a:spAutoFit/>
          </a:bodyPr>
          <a:lstStyle/>
          <a:p>
            <a:r>
              <a:rPr lang="en-CA" sz="6000" dirty="0"/>
              <a:t>V.S.</a:t>
            </a:r>
          </a:p>
        </p:txBody>
      </p:sp>
      <p:pic>
        <p:nvPicPr>
          <p:cNvPr id="26" name="Picture 25">
            <a:extLst>
              <a:ext uri="{FF2B5EF4-FFF2-40B4-BE49-F238E27FC236}">
                <a16:creationId xmlns:a16="http://schemas.microsoft.com/office/drawing/2014/main" id="{E6E774E4-1A3F-B9AD-617D-42D14E3487E5}"/>
              </a:ext>
            </a:extLst>
          </p:cNvPr>
          <p:cNvPicPr>
            <a:picLocks noChangeAspect="1"/>
          </p:cNvPicPr>
          <p:nvPr/>
        </p:nvPicPr>
        <p:blipFill rotWithShape="1">
          <a:blip r:embed="rId12"/>
          <a:srcRect l="5918" t="3109" r="2473" b="6666"/>
          <a:stretch/>
        </p:blipFill>
        <p:spPr>
          <a:xfrm>
            <a:off x="7032103" y="3788787"/>
            <a:ext cx="5191073" cy="3080882"/>
          </a:xfrm>
          <a:prstGeom prst="rect">
            <a:avLst/>
          </a:prstGeom>
        </p:spPr>
      </p:pic>
      <p:cxnSp>
        <p:nvCxnSpPr>
          <p:cNvPr id="35" name="Straight Arrow Connector 34">
            <a:extLst>
              <a:ext uri="{FF2B5EF4-FFF2-40B4-BE49-F238E27FC236}">
                <a16:creationId xmlns:a16="http://schemas.microsoft.com/office/drawing/2014/main" id="{A7ED3092-BF90-65CA-0527-1F33131C8B9C}"/>
              </a:ext>
            </a:extLst>
          </p:cNvPr>
          <p:cNvCxnSpPr>
            <a:cxnSpLocks/>
          </p:cNvCxnSpPr>
          <p:nvPr/>
        </p:nvCxnSpPr>
        <p:spPr>
          <a:xfrm>
            <a:off x="9336360" y="5517232"/>
            <a:ext cx="194421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A cartoon of seaweed&#10;&#10;Description automatically generated">
            <a:extLst>
              <a:ext uri="{FF2B5EF4-FFF2-40B4-BE49-F238E27FC236}">
                <a16:creationId xmlns:a16="http://schemas.microsoft.com/office/drawing/2014/main" id="{EE4FD5CA-E453-CC59-9155-28912E03915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8000" r="90000">
                        <a14:foregroundMark x1="8000" y1="46500" x2="8000" y2="46500"/>
                        <a14:foregroundMark x1="64333" y1="46500" x2="64333" y2="46500"/>
                        <a14:foregroundMark x1="83750" y1="25944" x2="83750" y2="25944"/>
                        <a14:foregroundMark x1="81917" y1="31778" x2="81917" y2="31778"/>
                        <a14:foregroundMark x1="24583" y1="41222" x2="24583" y2="41222"/>
                      </a14:backgroundRemoval>
                    </a14:imgEffect>
                  </a14:imgLayer>
                </a14:imgProps>
              </a:ext>
              <a:ext uri="{28A0092B-C50C-407E-A947-70E740481C1C}">
                <a14:useLocalDpi xmlns:a14="http://schemas.microsoft.com/office/drawing/2010/main" val="0"/>
              </a:ext>
            </a:extLst>
          </a:blip>
          <a:stretch>
            <a:fillRect/>
          </a:stretch>
        </p:blipFill>
        <p:spPr>
          <a:xfrm>
            <a:off x="6888088" y="4149080"/>
            <a:ext cx="1997968" cy="2996952"/>
          </a:xfrm>
          <a:prstGeom prst="rect">
            <a:avLst/>
          </a:prstGeom>
        </p:spPr>
      </p:pic>
      <p:pic>
        <p:nvPicPr>
          <p:cNvPr id="38" name="Picture 37" descr="A fish with white spots&#10;&#10;Description automatically generated">
            <a:extLst>
              <a:ext uri="{FF2B5EF4-FFF2-40B4-BE49-F238E27FC236}">
                <a16:creationId xmlns:a16="http://schemas.microsoft.com/office/drawing/2014/main" id="{90B15AA4-5281-74AB-D21F-3D7FFDA815B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642" b="89919" l="4250" r="97500">
                        <a14:foregroundMark x1="4250" y1="58374" x2="4250" y2="58374"/>
                        <a14:foregroundMark x1="48438" y1="21626" x2="48438" y2="21626"/>
                        <a14:foregroundMark x1="90188" y1="59024" x2="90188" y2="59024"/>
                        <a14:foregroundMark x1="92375" y1="73008" x2="92375" y2="73008"/>
                        <a14:foregroundMark x1="96750" y1="48943" x2="96750" y2="48943"/>
                        <a14:foregroundMark x1="97500" y1="41951" x2="97500" y2="41951"/>
                        <a14:foregroundMark x1="49188" y1="7642" x2="49188" y2="7642"/>
                      </a14:backgroundRemoval>
                    </a14:imgEffect>
                  </a14:imgLayer>
                </a14:imgProps>
              </a:ext>
              <a:ext uri="{28A0092B-C50C-407E-A947-70E740481C1C}">
                <a14:useLocalDpi xmlns:a14="http://schemas.microsoft.com/office/drawing/2010/main" val="0"/>
              </a:ext>
            </a:extLst>
          </a:blip>
          <a:stretch>
            <a:fillRect/>
          </a:stretch>
        </p:blipFill>
        <p:spPr>
          <a:xfrm flipH="1">
            <a:off x="7032104" y="4941168"/>
            <a:ext cx="2016224" cy="1121513"/>
          </a:xfrm>
          <a:prstGeom prst="rect">
            <a:avLst/>
          </a:prstGeom>
        </p:spPr>
      </p:pic>
      <p:pic>
        <p:nvPicPr>
          <p:cNvPr id="46" name="Picture 45" descr="A skull and crossbones symbol&#10;&#10;Description automatically generated">
            <a:extLst>
              <a:ext uri="{FF2B5EF4-FFF2-40B4-BE49-F238E27FC236}">
                <a16:creationId xmlns:a16="http://schemas.microsoft.com/office/drawing/2014/main" id="{15543E9E-BEA5-D4A6-EC12-B32DF04FC51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48111" y1="50000" x2="48111" y2="50000"/>
                        <a14:foregroundMark x1="51333" y1="44600" x2="51333" y2="44600"/>
                        <a14:foregroundMark x1="54667" y1="49400" x2="54667" y2="49400"/>
                        <a14:foregroundMark x1="58444" y1="56000" x2="48556" y2="68000"/>
                        <a14:foregroundMark x1="48556" y1="68000" x2="47667" y2="54000"/>
                        <a14:foregroundMark x1="47667" y1="54000" x2="54111" y2="42000"/>
                        <a14:foregroundMark x1="65667" y1="73000" x2="65667" y2="73000"/>
                        <a14:foregroundMark x1="64333" y1="72800" x2="59556" y2="66000"/>
                        <a14:foregroundMark x1="38000" y1="67600" x2="35444" y2="76000"/>
                        <a14:foregroundMark x1="39556" y1="31600" x2="34667" y2="20400"/>
                        <a14:foregroundMark x1="59556" y1="34400" x2="64889" y2="21800"/>
                      </a14:backgroundRemoval>
                    </a14:imgEffect>
                  </a14:imgLayer>
                </a14:imgProps>
              </a:ext>
              <a:ext uri="{28A0092B-C50C-407E-A947-70E740481C1C}">
                <a14:useLocalDpi xmlns:a14="http://schemas.microsoft.com/office/drawing/2010/main" val="0"/>
              </a:ext>
            </a:extLst>
          </a:blip>
          <a:stretch>
            <a:fillRect/>
          </a:stretch>
        </p:blipFill>
        <p:spPr>
          <a:xfrm>
            <a:off x="8544272" y="4797152"/>
            <a:ext cx="1175504" cy="653058"/>
          </a:xfrm>
          <a:prstGeom prst="rect">
            <a:avLst/>
          </a:prstGeom>
        </p:spPr>
      </p:pic>
      <p:pic>
        <p:nvPicPr>
          <p:cNvPr id="50" name="Picture 49" descr="A yellow emoji with a tongue sticking out&#10;&#10;Description automatically generated">
            <a:extLst>
              <a:ext uri="{FF2B5EF4-FFF2-40B4-BE49-F238E27FC236}">
                <a16:creationId xmlns:a16="http://schemas.microsoft.com/office/drawing/2014/main" id="{CB487476-B062-81FA-0F0A-F76CB1757BE4}"/>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559496" y="4797152"/>
            <a:ext cx="988770" cy="700379"/>
          </a:xfrm>
          <a:prstGeom prst="rect">
            <a:avLst/>
          </a:prstGeom>
        </p:spPr>
      </p:pic>
      <p:cxnSp>
        <p:nvCxnSpPr>
          <p:cNvPr id="6" name="Straight Connector 5">
            <a:extLst>
              <a:ext uri="{FF2B5EF4-FFF2-40B4-BE49-F238E27FC236}">
                <a16:creationId xmlns:a16="http://schemas.microsoft.com/office/drawing/2014/main" id="{67D9901A-FCD6-AA21-D0EC-6DFFBE33DC7F}"/>
              </a:ext>
            </a:extLst>
          </p:cNvPr>
          <p:cNvCxnSpPr>
            <a:cxnSpLocks/>
            <a:stCxn id="7" idx="0"/>
          </p:cNvCxnSpPr>
          <p:nvPr/>
        </p:nvCxnSpPr>
        <p:spPr>
          <a:xfrm flipH="1">
            <a:off x="2639616" y="3773133"/>
            <a:ext cx="7976" cy="3084867"/>
          </a:xfrm>
          <a:prstGeom prst="line">
            <a:avLst/>
          </a:prstGeom>
          <a:ln w="762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0D0FFEE0-71A7-3718-F476-287D92967170}"/>
              </a:ext>
            </a:extLst>
          </p:cNvPr>
          <p:cNvSpPr txBox="1"/>
          <p:nvPr/>
        </p:nvSpPr>
        <p:spPr>
          <a:xfrm>
            <a:off x="2063552" y="3429000"/>
            <a:ext cx="1656184" cy="369332"/>
          </a:xfrm>
          <a:prstGeom prst="rect">
            <a:avLst/>
          </a:prstGeom>
          <a:noFill/>
        </p:spPr>
        <p:txBody>
          <a:bodyPr wrap="square" rtlCol="0">
            <a:spAutoFit/>
          </a:bodyPr>
          <a:lstStyle/>
          <a:p>
            <a:r>
              <a:rPr lang="en-CA" b="1" dirty="0"/>
              <a:t>Turnover</a:t>
            </a:r>
          </a:p>
        </p:txBody>
      </p:sp>
      <p:sp>
        <p:nvSpPr>
          <p:cNvPr id="13" name="TextBox 12">
            <a:extLst>
              <a:ext uri="{FF2B5EF4-FFF2-40B4-BE49-F238E27FC236}">
                <a16:creationId xmlns:a16="http://schemas.microsoft.com/office/drawing/2014/main" id="{26525B90-28B6-9148-A742-0CEE60AFB886}"/>
              </a:ext>
            </a:extLst>
          </p:cNvPr>
          <p:cNvSpPr txBox="1"/>
          <p:nvPr/>
        </p:nvSpPr>
        <p:spPr>
          <a:xfrm>
            <a:off x="8616280" y="3429000"/>
            <a:ext cx="2592288" cy="369332"/>
          </a:xfrm>
          <a:prstGeom prst="rect">
            <a:avLst/>
          </a:prstGeom>
          <a:noFill/>
        </p:spPr>
        <p:txBody>
          <a:bodyPr wrap="square" rtlCol="0">
            <a:spAutoFit/>
          </a:bodyPr>
          <a:lstStyle/>
          <a:p>
            <a:r>
              <a:rPr lang="en-CA" b="1" dirty="0"/>
              <a:t>Delayed Turnover</a:t>
            </a:r>
          </a:p>
        </p:txBody>
      </p:sp>
      <p:sp>
        <p:nvSpPr>
          <p:cNvPr id="5" name="Rectangle 4">
            <a:extLst>
              <a:ext uri="{FF2B5EF4-FFF2-40B4-BE49-F238E27FC236}">
                <a16:creationId xmlns:a16="http://schemas.microsoft.com/office/drawing/2014/main" id="{D450CAD7-3CAF-54AC-993E-B13B18ED4F76}"/>
              </a:ext>
            </a:extLst>
          </p:cNvPr>
          <p:cNvSpPr/>
          <p:nvPr/>
        </p:nvSpPr>
        <p:spPr>
          <a:xfrm>
            <a:off x="11712623" y="3789040"/>
            <a:ext cx="511949" cy="3024336"/>
          </a:xfrm>
          <a:prstGeom prst="rect">
            <a:avLst/>
          </a:prstGeom>
          <a:solidFill>
            <a:srgbClr val="29FF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9" name="Picture 38" descr="A cartoon of a worm&#10;&#10;Description automatically generated">
            <a:extLst>
              <a:ext uri="{FF2B5EF4-FFF2-40B4-BE49-F238E27FC236}">
                <a16:creationId xmlns:a16="http://schemas.microsoft.com/office/drawing/2014/main" id="{F589DA12-570E-B363-B32A-0726CE7958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04512" y="3933056"/>
            <a:ext cx="1097282" cy="1097282"/>
          </a:xfrm>
          <a:prstGeom prst="rect">
            <a:avLst/>
          </a:prstGeom>
        </p:spPr>
      </p:pic>
      <p:sp>
        <p:nvSpPr>
          <p:cNvPr id="40" name="Isosceles Triangle 39">
            <a:extLst>
              <a:ext uri="{FF2B5EF4-FFF2-40B4-BE49-F238E27FC236}">
                <a16:creationId xmlns:a16="http://schemas.microsoft.com/office/drawing/2014/main" id="{C92C2F3A-1BA7-13C5-12D5-E39C4AB3E206}"/>
              </a:ext>
            </a:extLst>
          </p:cNvPr>
          <p:cNvSpPr/>
          <p:nvPr/>
        </p:nvSpPr>
        <p:spPr>
          <a:xfrm>
            <a:off x="8472264" y="6093296"/>
            <a:ext cx="3816424" cy="764704"/>
          </a:xfrm>
          <a:prstGeom prst="triangle">
            <a:avLst>
              <a:gd name="adj" fmla="val 100000"/>
            </a:avLst>
          </a:prstGeom>
          <a:solidFill>
            <a:schemeClr val="accent5">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1" name="Picture 40" descr="A group of rocks on a white background&#10;&#10;Description automatically generated">
            <a:extLst>
              <a:ext uri="{FF2B5EF4-FFF2-40B4-BE49-F238E27FC236}">
                <a16:creationId xmlns:a16="http://schemas.microsoft.com/office/drawing/2014/main" id="{23572E23-2F14-5C4D-47A4-3615AE5CDB2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920536" y="5445224"/>
            <a:ext cx="1628800" cy="1628800"/>
          </a:xfrm>
          <a:prstGeom prst="rect">
            <a:avLst/>
          </a:prstGeom>
        </p:spPr>
      </p:pic>
      <p:pic>
        <p:nvPicPr>
          <p:cNvPr id="42" name="Picture 41" descr="A group of orange balls&#10;&#10;Description automatically generated">
            <a:extLst>
              <a:ext uri="{FF2B5EF4-FFF2-40B4-BE49-F238E27FC236}">
                <a16:creationId xmlns:a16="http://schemas.microsoft.com/office/drawing/2014/main" id="{D50629F3-4BD5-8C0A-9634-5DB1578E118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579" b="94253" l="5112" r="93450">
                        <a14:foregroundMark x1="10224" y1="63602" x2="10224" y2="63602"/>
                        <a14:foregroundMark x1="5112" y1="69349" x2="5112" y2="69349"/>
                        <a14:foregroundMark x1="27157" y1="95019" x2="27157" y2="95019"/>
                        <a14:foregroundMark x1="67572" y1="9579" x2="67572" y2="9579"/>
                        <a14:foregroundMark x1="93450" y1="78161" x2="93450" y2="78161"/>
                        <a14:foregroundMark x1="77636" y1="93103" x2="77636" y2="93103"/>
                        <a14:foregroundMark x1="57508" y1="10728" x2="57508" y2="10728"/>
                        <a14:foregroundMark x1="56709" y1="11111" x2="56709" y2="11111"/>
                        <a14:foregroundMark x1="57348" y1="9962" x2="57348" y2="9962"/>
                      </a14:backgroundRemoval>
                    </a14:imgEffect>
                  </a14:imgLayer>
                </a14:imgProps>
              </a:ext>
              <a:ext uri="{28A0092B-C50C-407E-A947-70E740481C1C}">
                <a14:useLocalDpi xmlns:a14="http://schemas.microsoft.com/office/drawing/2010/main" val="0"/>
              </a:ext>
            </a:extLst>
          </a:blip>
          <a:stretch>
            <a:fillRect/>
          </a:stretch>
        </p:blipFill>
        <p:spPr>
          <a:xfrm>
            <a:off x="10056440" y="6347617"/>
            <a:ext cx="1224136" cy="510383"/>
          </a:xfrm>
          <a:prstGeom prst="rect">
            <a:avLst/>
          </a:prstGeom>
        </p:spPr>
      </p:pic>
      <p:pic>
        <p:nvPicPr>
          <p:cNvPr id="43" name="Picture 42" descr="A group of orange balls&#10;&#10;Description automatically generated">
            <a:extLst>
              <a:ext uri="{FF2B5EF4-FFF2-40B4-BE49-F238E27FC236}">
                <a16:creationId xmlns:a16="http://schemas.microsoft.com/office/drawing/2014/main" id="{F373FD02-071D-9225-25F9-E4881FD1F33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579" b="94253" l="5112" r="93450">
                        <a14:foregroundMark x1="10224" y1="63602" x2="10224" y2="63602"/>
                        <a14:foregroundMark x1="5112" y1="69349" x2="5112" y2="69349"/>
                        <a14:foregroundMark x1="27157" y1="95019" x2="27157" y2="95019"/>
                        <a14:foregroundMark x1="67572" y1="9579" x2="67572" y2="9579"/>
                        <a14:foregroundMark x1="93450" y1="78161" x2="93450" y2="78161"/>
                        <a14:foregroundMark x1="77636" y1="93103" x2="77636" y2="93103"/>
                        <a14:foregroundMark x1="57508" y1="10728" x2="57508" y2="10728"/>
                        <a14:foregroundMark x1="56709" y1="11111" x2="56709" y2="11111"/>
                        <a14:foregroundMark x1="57348" y1="9962" x2="57348" y2="9962"/>
                      </a14:backgroundRemoval>
                    </a14:imgEffect>
                  </a14:imgLayer>
                </a14:imgProps>
              </a:ext>
              <a:ext uri="{28A0092B-C50C-407E-A947-70E740481C1C}">
                <a14:useLocalDpi xmlns:a14="http://schemas.microsoft.com/office/drawing/2010/main" val="0"/>
              </a:ext>
            </a:extLst>
          </a:blip>
          <a:stretch>
            <a:fillRect/>
          </a:stretch>
        </p:blipFill>
        <p:spPr>
          <a:xfrm rot="20929733">
            <a:off x="10310308" y="6063027"/>
            <a:ext cx="1224136" cy="510383"/>
          </a:xfrm>
          <a:prstGeom prst="rect">
            <a:avLst/>
          </a:prstGeom>
        </p:spPr>
      </p:pic>
      <p:cxnSp>
        <p:nvCxnSpPr>
          <p:cNvPr id="9" name="Straight Connector 8">
            <a:extLst>
              <a:ext uri="{FF2B5EF4-FFF2-40B4-BE49-F238E27FC236}">
                <a16:creationId xmlns:a16="http://schemas.microsoft.com/office/drawing/2014/main" id="{BE7402E5-CD0F-40CF-EB7F-54BD2BFAC715}"/>
              </a:ext>
            </a:extLst>
          </p:cNvPr>
          <p:cNvCxnSpPr>
            <a:cxnSpLocks/>
          </p:cNvCxnSpPr>
          <p:nvPr/>
        </p:nvCxnSpPr>
        <p:spPr>
          <a:xfrm flipH="1">
            <a:off x="11712624" y="3773133"/>
            <a:ext cx="7976" cy="3084867"/>
          </a:xfrm>
          <a:prstGeom prst="line">
            <a:avLst/>
          </a:prstGeom>
          <a:ln w="762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88570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D122-4EAA-2E67-EA9F-C3761F3B9DF4}"/>
              </a:ext>
            </a:extLst>
          </p:cNvPr>
          <p:cNvSpPr>
            <a:spLocks noGrp="1"/>
          </p:cNvSpPr>
          <p:nvPr>
            <p:ph type="title"/>
          </p:nvPr>
        </p:nvSpPr>
        <p:spPr>
          <a:xfrm>
            <a:off x="1199456" y="404664"/>
            <a:ext cx="5112568" cy="1320800"/>
          </a:xfrm>
        </p:spPr>
        <p:txBody>
          <a:bodyPr vert="horz" lIns="91440" tIns="45720" rIns="91440" bIns="45720" rtlCol="0" anchor="t">
            <a:normAutofit/>
          </a:bodyPr>
          <a:lstStyle/>
          <a:p>
            <a:r>
              <a:rPr lang="en-US" dirty="0"/>
              <a:t>Field Sites Located Near Great Lakes</a:t>
            </a:r>
          </a:p>
        </p:txBody>
      </p:sp>
      <p:sp>
        <p:nvSpPr>
          <p:cNvPr id="6" name="TextBox 5">
            <a:extLst>
              <a:ext uri="{FF2B5EF4-FFF2-40B4-BE49-F238E27FC236}">
                <a16:creationId xmlns:a16="http://schemas.microsoft.com/office/drawing/2014/main" id="{CA6D7E75-2641-F25B-A30A-2E7DBE2A0FBA}"/>
              </a:ext>
            </a:extLst>
          </p:cNvPr>
          <p:cNvSpPr txBox="1"/>
          <p:nvPr/>
        </p:nvSpPr>
        <p:spPr>
          <a:xfrm>
            <a:off x="191344" y="1628800"/>
            <a:ext cx="5764695" cy="826868"/>
          </a:xfrm>
          <a:prstGeom prst="rect">
            <a:avLst/>
          </a:prstGeom>
        </p:spPr>
        <p:txBody>
          <a:bodyPr vert="horz" lIns="91440" tIns="45720" rIns="91440" bIns="45720" rtlCol="0">
            <a:noAutofit/>
          </a:bodyPr>
          <a:lstStyle/>
          <a:p>
            <a:pPr>
              <a:spcBef>
                <a:spcPts val="1000"/>
              </a:spcBef>
              <a:buClr>
                <a:schemeClr val="accent1"/>
              </a:buClr>
              <a:buSzPct val="80000"/>
              <a:buFont typeface="Wingdings 3" charset="2"/>
              <a:buChar char=""/>
            </a:pPr>
            <a:r>
              <a:rPr lang="en-US" sz="2000" dirty="0">
                <a:solidFill>
                  <a:schemeClr val="tx1">
                    <a:lumMod val="75000"/>
                    <a:lumOff val="25000"/>
                  </a:schemeClr>
                </a:solidFill>
              </a:rPr>
              <a:t>We analyze 25 years of data of thermistor string sites in Opeongo Lake, Algonquin Park, ON</a:t>
            </a:r>
          </a:p>
        </p:txBody>
      </p:sp>
      <p:sp>
        <p:nvSpPr>
          <p:cNvPr id="4" name="Slide Number Placeholder 3">
            <a:extLst>
              <a:ext uri="{FF2B5EF4-FFF2-40B4-BE49-F238E27FC236}">
                <a16:creationId xmlns:a16="http://schemas.microsoft.com/office/drawing/2014/main" id="{3A422CB1-9C20-5241-7C1B-AC29BF2E7282}"/>
              </a:ext>
            </a:extLst>
          </p:cNvPr>
          <p:cNvSpPr>
            <a:spLocks noGrp="1"/>
          </p:cNvSpPr>
          <p:nvPr>
            <p:ph type="sldNum" sz="quarter" idx="12"/>
          </p:nvPr>
        </p:nvSpPr>
        <p:spPr>
          <a:xfrm>
            <a:off x="74761" y="292896"/>
            <a:ext cx="683339" cy="365125"/>
          </a:xfrm>
        </p:spPr>
        <p:txBody>
          <a:bodyPr vert="horz" lIns="91440" tIns="45720" rIns="91440" bIns="45720" rtlCol="0" anchor="ctr">
            <a:normAutofit/>
          </a:bodyPr>
          <a:lstStyle/>
          <a:p>
            <a:pPr defTabSz="914400">
              <a:spcAft>
                <a:spcPts val="600"/>
              </a:spcAft>
            </a:pPr>
            <a:fld id="{D8E8B3A2-B708-47A7-BDDF-8EC41A203CAD}" type="slidenum">
              <a:rPr lang="en-US" smtClean="0"/>
              <a:pPr defTabSz="914400">
                <a:spcAft>
                  <a:spcPts val="600"/>
                </a:spcAft>
              </a:pPr>
              <a:t>6</a:t>
            </a:fld>
            <a:endParaRPr lang="en-US" dirty="0"/>
          </a:p>
        </p:txBody>
      </p:sp>
      <p:pic>
        <p:nvPicPr>
          <p:cNvPr id="5" name="Picture 4">
            <a:extLst>
              <a:ext uri="{FF2B5EF4-FFF2-40B4-BE49-F238E27FC236}">
                <a16:creationId xmlns:a16="http://schemas.microsoft.com/office/drawing/2014/main" id="{539F3AA9-3335-42B0-7597-9F4ECA941B40}"/>
              </a:ext>
            </a:extLst>
          </p:cNvPr>
          <p:cNvPicPr>
            <a:picLocks noChangeAspect="1"/>
          </p:cNvPicPr>
          <p:nvPr/>
        </p:nvPicPr>
        <p:blipFill>
          <a:blip r:embed="rId3"/>
          <a:stretch>
            <a:fillRect/>
          </a:stretch>
        </p:blipFill>
        <p:spPr>
          <a:xfrm>
            <a:off x="0" y="2468028"/>
            <a:ext cx="7392144" cy="4389971"/>
          </a:xfrm>
          <a:prstGeom prst="rect">
            <a:avLst/>
          </a:prstGeom>
        </p:spPr>
      </p:pic>
      <p:sp>
        <p:nvSpPr>
          <p:cNvPr id="12" name="Oval 11">
            <a:extLst>
              <a:ext uri="{FF2B5EF4-FFF2-40B4-BE49-F238E27FC236}">
                <a16:creationId xmlns:a16="http://schemas.microsoft.com/office/drawing/2014/main" id="{0DF5AE30-89A0-EF5F-FF62-A6E384D56DE6}"/>
              </a:ext>
            </a:extLst>
          </p:cNvPr>
          <p:cNvSpPr/>
          <p:nvPr/>
        </p:nvSpPr>
        <p:spPr>
          <a:xfrm>
            <a:off x="3863752" y="5533531"/>
            <a:ext cx="1872208" cy="1340768"/>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Arrow Connector 15">
            <a:extLst>
              <a:ext uri="{FF2B5EF4-FFF2-40B4-BE49-F238E27FC236}">
                <a16:creationId xmlns:a16="http://schemas.microsoft.com/office/drawing/2014/main" id="{30BA7346-8AF1-F16F-AC69-A8BDFE605480}"/>
              </a:ext>
            </a:extLst>
          </p:cNvPr>
          <p:cNvCxnSpPr>
            <a:cxnSpLocks/>
            <a:stCxn id="12" idx="7"/>
            <a:endCxn id="10" idx="4"/>
          </p:cNvCxnSpPr>
          <p:nvPr/>
        </p:nvCxnSpPr>
        <p:spPr>
          <a:xfrm flipV="1">
            <a:off x="5461781" y="4221088"/>
            <a:ext cx="3627429" cy="1508794"/>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10" name="Picture 9" descr="A map of the great lakes&#10;&#10;Description automatically generated">
            <a:extLst>
              <a:ext uri="{FF2B5EF4-FFF2-40B4-BE49-F238E27FC236}">
                <a16:creationId xmlns:a16="http://schemas.microsoft.com/office/drawing/2014/main" id="{B0BEC6F7-4853-B69E-6FB5-49058DEF4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6419" y="0"/>
            <a:ext cx="6205581" cy="4221088"/>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p:spPr>
      </p:pic>
      <p:sp>
        <p:nvSpPr>
          <p:cNvPr id="23" name="Star: 5 Points 22">
            <a:extLst>
              <a:ext uri="{FF2B5EF4-FFF2-40B4-BE49-F238E27FC236}">
                <a16:creationId xmlns:a16="http://schemas.microsoft.com/office/drawing/2014/main" id="{68D1E3A7-AF70-AD1D-4A51-3B650916E673}"/>
              </a:ext>
            </a:extLst>
          </p:cNvPr>
          <p:cNvSpPr/>
          <p:nvPr/>
        </p:nvSpPr>
        <p:spPr>
          <a:xfrm>
            <a:off x="10776520" y="1844824"/>
            <a:ext cx="504056" cy="432048"/>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28A34547-3325-C207-F1FA-AB9E4F0D4647}"/>
              </a:ext>
            </a:extLst>
          </p:cNvPr>
          <p:cNvSpPr txBox="1"/>
          <p:nvPr/>
        </p:nvSpPr>
        <p:spPr>
          <a:xfrm>
            <a:off x="10056440" y="1556792"/>
            <a:ext cx="2016224" cy="338554"/>
          </a:xfrm>
          <a:prstGeom prst="rect">
            <a:avLst/>
          </a:prstGeom>
          <a:noFill/>
        </p:spPr>
        <p:txBody>
          <a:bodyPr wrap="square" rtlCol="0">
            <a:spAutoFit/>
          </a:bodyPr>
          <a:lstStyle/>
          <a:p>
            <a:pPr algn="ctr"/>
            <a:r>
              <a:rPr lang="en-CA" sz="1600" dirty="0">
                <a:highlight>
                  <a:srgbClr val="FFFF00"/>
                </a:highlight>
              </a:rPr>
              <a:t>Opeongo Lake</a:t>
            </a:r>
          </a:p>
        </p:txBody>
      </p:sp>
      <p:sp>
        <p:nvSpPr>
          <p:cNvPr id="13" name="Oval 12">
            <a:extLst>
              <a:ext uri="{FF2B5EF4-FFF2-40B4-BE49-F238E27FC236}">
                <a16:creationId xmlns:a16="http://schemas.microsoft.com/office/drawing/2014/main" id="{9042FA5A-EF32-B8F0-0D70-22D3A3976D75}"/>
              </a:ext>
            </a:extLst>
          </p:cNvPr>
          <p:cNvSpPr/>
          <p:nvPr/>
        </p:nvSpPr>
        <p:spPr>
          <a:xfrm>
            <a:off x="10704512" y="2204864"/>
            <a:ext cx="45719" cy="50304"/>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9F1CA568-D53B-605E-C6DA-D49B12FF9DC4}"/>
              </a:ext>
            </a:extLst>
          </p:cNvPr>
          <p:cNvSpPr txBox="1"/>
          <p:nvPr/>
        </p:nvSpPr>
        <p:spPr>
          <a:xfrm>
            <a:off x="10200456" y="2276872"/>
            <a:ext cx="720080" cy="430887"/>
          </a:xfrm>
          <a:prstGeom prst="rect">
            <a:avLst/>
          </a:prstGeom>
          <a:noFill/>
        </p:spPr>
        <p:txBody>
          <a:bodyPr wrap="square" rtlCol="0">
            <a:spAutoFit/>
          </a:bodyPr>
          <a:lstStyle/>
          <a:p>
            <a:pPr algn="ctr"/>
            <a:r>
              <a:rPr lang="en-CA" sz="1100" dirty="0">
                <a:highlight>
                  <a:srgbClr val="FFFF00"/>
                </a:highlight>
              </a:rPr>
              <a:t>Lake Simcoe</a:t>
            </a:r>
          </a:p>
        </p:txBody>
      </p:sp>
    </p:spTree>
    <p:extLst>
      <p:ext uri="{BB962C8B-B14F-4D97-AF65-F5344CB8AC3E}">
        <p14:creationId xmlns:p14="http://schemas.microsoft.com/office/powerpoint/2010/main" val="379158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E50E63-AD5B-6059-BB35-55617BD34A08}"/>
              </a:ext>
            </a:extLst>
          </p:cNvPr>
          <p:cNvPicPr>
            <a:picLocks noChangeAspect="1"/>
          </p:cNvPicPr>
          <p:nvPr/>
        </p:nvPicPr>
        <p:blipFill rotWithShape="1">
          <a:blip r:embed="rId3"/>
          <a:srcRect l="17718" t="46327" r="48377" b="7581"/>
          <a:stretch/>
        </p:blipFill>
        <p:spPr>
          <a:xfrm>
            <a:off x="5476848" y="1465857"/>
            <a:ext cx="5508082" cy="4760978"/>
          </a:xfrm>
          <a:prstGeom prst="rect">
            <a:avLst/>
          </a:prstGeom>
        </p:spPr>
      </p:pic>
      <p:sp>
        <p:nvSpPr>
          <p:cNvPr id="3" name="Content Placeholder 2">
            <a:extLst>
              <a:ext uri="{FF2B5EF4-FFF2-40B4-BE49-F238E27FC236}">
                <a16:creationId xmlns:a16="http://schemas.microsoft.com/office/drawing/2014/main" id="{E98A39D4-E0F9-453B-D3FB-8DAD4E9A016F}"/>
              </a:ext>
            </a:extLst>
          </p:cNvPr>
          <p:cNvSpPr>
            <a:spLocks noGrp="1"/>
          </p:cNvSpPr>
          <p:nvPr>
            <p:ph idx="1"/>
          </p:nvPr>
        </p:nvSpPr>
        <p:spPr>
          <a:xfrm>
            <a:off x="623392" y="1772816"/>
            <a:ext cx="4747332" cy="3816424"/>
          </a:xfrm>
        </p:spPr>
        <p:txBody>
          <a:bodyPr>
            <a:normAutofit/>
          </a:bodyPr>
          <a:lstStyle/>
          <a:p>
            <a:endParaRPr lang="en-US" sz="2000" dirty="0"/>
          </a:p>
          <a:p>
            <a:r>
              <a:rPr lang="en-US" sz="2000" dirty="0"/>
              <a:t>Previous work by Stainsby et al. (2011) revealed a prolonged period of stratification and a notable </a:t>
            </a:r>
            <a:r>
              <a:rPr lang="en-US" sz="2000" b="1" u="sng" dirty="0"/>
              <a:t>1 MONTH delay</a:t>
            </a:r>
            <a:r>
              <a:rPr lang="en-US" sz="2000" b="1" dirty="0"/>
              <a:t> </a:t>
            </a:r>
            <a:r>
              <a:rPr lang="en-US" sz="2000" dirty="0"/>
              <a:t>in the onset of Fall turnover in Lake Simcoe</a:t>
            </a:r>
          </a:p>
          <a:p>
            <a:endParaRPr lang="en-US" sz="2000" dirty="0"/>
          </a:p>
          <a:p>
            <a:r>
              <a:rPr lang="en-US" sz="2000" dirty="0"/>
              <a:t>We see the same trend of </a:t>
            </a:r>
            <a:r>
              <a:rPr lang="en-US" sz="2000" b="1" u="sng" dirty="0"/>
              <a:t>A MONTH delay</a:t>
            </a:r>
            <a:r>
              <a:rPr lang="en-US" sz="2000" dirty="0"/>
              <a:t> in Fall turnover date in Opeongo Lake</a:t>
            </a:r>
          </a:p>
        </p:txBody>
      </p:sp>
      <p:sp>
        <p:nvSpPr>
          <p:cNvPr id="4" name="Slide Number Placeholder 3">
            <a:extLst>
              <a:ext uri="{FF2B5EF4-FFF2-40B4-BE49-F238E27FC236}">
                <a16:creationId xmlns:a16="http://schemas.microsoft.com/office/drawing/2014/main" id="{E7BC680B-D09B-2DE7-9D8D-B6367AF88067}"/>
              </a:ext>
            </a:extLst>
          </p:cNvPr>
          <p:cNvSpPr>
            <a:spLocks noGrp="1"/>
          </p:cNvSpPr>
          <p:nvPr>
            <p:ph type="sldNum" sz="quarter" idx="12"/>
          </p:nvPr>
        </p:nvSpPr>
        <p:spPr>
          <a:xfrm>
            <a:off x="-24735" y="460498"/>
            <a:ext cx="683339" cy="365125"/>
          </a:xfrm>
        </p:spPr>
        <p:txBody>
          <a:bodyPr/>
          <a:lstStyle/>
          <a:p>
            <a:fld id="{D8E8B3A2-B708-47A7-BDDF-8EC41A203CAD}" type="slidenum">
              <a:rPr lang="en-CA" smtClean="0"/>
              <a:pPr/>
              <a:t>7</a:t>
            </a:fld>
            <a:endParaRPr lang="en-CA" dirty="0"/>
          </a:p>
        </p:txBody>
      </p:sp>
      <p:sp>
        <p:nvSpPr>
          <p:cNvPr id="12" name="Title 1">
            <a:extLst>
              <a:ext uri="{FF2B5EF4-FFF2-40B4-BE49-F238E27FC236}">
                <a16:creationId xmlns:a16="http://schemas.microsoft.com/office/drawing/2014/main" id="{8E92B032-45E7-9F2B-D1F2-3BA714E72159}"/>
              </a:ext>
            </a:extLst>
          </p:cNvPr>
          <p:cNvSpPr>
            <a:spLocks noGrp="1"/>
          </p:cNvSpPr>
          <p:nvPr>
            <p:ph type="title"/>
          </p:nvPr>
        </p:nvSpPr>
        <p:spPr>
          <a:xfrm>
            <a:off x="748678" y="332655"/>
            <a:ext cx="8424936" cy="1320800"/>
          </a:xfrm>
        </p:spPr>
        <p:txBody>
          <a:bodyPr/>
          <a:lstStyle/>
          <a:p>
            <a:r>
              <a:rPr lang="en-CA" dirty="0"/>
              <a:t>Significant Fall Turnover Delay Observed in Nearby Lake Simcoe </a:t>
            </a:r>
          </a:p>
        </p:txBody>
      </p:sp>
      <p:sp>
        <p:nvSpPr>
          <p:cNvPr id="13" name="Content Placeholder 2">
            <a:extLst>
              <a:ext uri="{FF2B5EF4-FFF2-40B4-BE49-F238E27FC236}">
                <a16:creationId xmlns:a16="http://schemas.microsoft.com/office/drawing/2014/main" id="{6A4E1EAB-BB68-D5BB-D282-8F63F5A0AED6}"/>
              </a:ext>
            </a:extLst>
          </p:cNvPr>
          <p:cNvSpPr txBox="1">
            <a:spLocks/>
          </p:cNvSpPr>
          <p:nvPr/>
        </p:nvSpPr>
        <p:spPr>
          <a:xfrm>
            <a:off x="5444399" y="6307013"/>
            <a:ext cx="6249496" cy="4633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1100" dirty="0"/>
              <a:t>E.A. Stainsby, J.G. Winter, H. Jarjanazi, A.M. Paterson, D.O. Evans, J.D. Young, (2011) Changes in the thermal stability of Lake Simcoe from 1980 to 2008, Journal of Great Lakes Research,</a:t>
            </a:r>
            <a:endParaRPr lang="en-CA" sz="1100" dirty="0"/>
          </a:p>
        </p:txBody>
      </p:sp>
      <p:sp>
        <p:nvSpPr>
          <p:cNvPr id="14" name="Slide Number Placeholder 3">
            <a:extLst>
              <a:ext uri="{FF2B5EF4-FFF2-40B4-BE49-F238E27FC236}">
                <a16:creationId xmlns:a16="http://schemas.microsoft.com/office/drawing/2014/main" id="{AB56DE0A-5D4F-1450-C272-A8596F173976}"/>
              </a:ext>
            </a:extLst>
          </p:cNvPr>
          <p:cNvSpPr txBox="1">
            <a:spLocks/>
          </p:cNvSpPr>
          <p:nvPr/>
        </p:nvSpPr>
        <p:spPr>
          <a:xfrm>
            <a:off x="-24735" y="460498"/>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8E8B3A2-B708-47A7-BDDF-8EC41A203CAD}" type="slidenum">
              <a:rPr lang="en-CA" smtClean="0"/>
              <a:pPr/>
              <a:t>7</a:t>
            </a:fld>
            <a:endParaRPr lang="en-CA" dirty="0"/>
          </a:p>
        </p:txBody>
      </p:sp>
      <p:sp>
        <p:nvSpPr>
          <p:cNvPr id="2" name="TextBox 1">
            <a:extLst>
              <a:ext uri="{FF2B5EF4-FFF2-40B4-BE49-F238E27FC236}">
                <a16:creationId xmlns:a16="http://schemas.microsoft.com/office/drawing/2014/main" id="{89C18DB8-558E-ED1D-BCEB-613266E82B42}"/>
              </a:ext>
            </a:extLst>
          </p:cNvPr>
          <p:cNvSpPr txBox="1"/>
          <p:nvPr/>
        </p:nvSpPr>
        <p:spPr>
          <a:xfrm rot="16200000">
            <a:off x="3792298" y="3460357"/>
            <a:ext cx="4073551" cy="369332"/>
          </a:xfrm>
          <a:prstGeom prst="rect">
            <a:avLst/>
          </a:prstGeom>
          <a:solidFill>
            <a:schemeClr val="bg1"/>
          </a:solidFill>
        </p:spPr>
        <p:txBody>
          <a:bodyPr wrap="none" rtlCol="0">
            <a:spAutoFit/>
          </a:bodyPr>
          <a:lstStyle/>
          <a:p>
            <a:r>
              <a:rPr lang="en-US" dirty="0"/>
              <a:t>Onset of Fall turnover in Lake Simcoe</a:t>
            </a:r>
          </a:p>
        </p:txBody>
      </p:sp>
      <p:cxnSp>
        <p:nvCxnSpPr>
          <p:cNvPr id="6" name="Straight Arrow Connector 5">
            <a:extLst>
              <a:ext uri="{FF2B5EF4-FFF2-40B4-BE49-F238E27FC236}">
                <a16:creationId xmlns:a16="http://schemas.microsoft.com/office/drawing/2014/main" id="{C3C735AA-C65F-F93A-1052-83F7AD66214D}"/>
              </a:ext>
            </a:extLst>
          </p:cNvPr>
          <p:cNvCxnSpPr/>
          <p:nvPr/>
        </p:nvCxnSpPr>
        <p:spPr>
          <a:xfrm flipV="1">
            <a:off x="6602409" y="2204863"/>
            <a:ext cx="3933476" cy="2088232"/>
          </a:xfrm>
          <a:prstGeom prst="straightConnector1">
            <a:avLst/>
          </a:prstGeom>
          <a:ln w="571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D9F2079B-B309-6CD2-3594-AD6FBB67AEFE}"/>
              </a:ext>
            </a:extLst>
          </p:cNvPr>
          <p:cNvSpPr/>
          <p:nvPr/>
        </p:nvSpPr>
        <p:spPr>
          <a:xfrm>
            <a:off x="10660739" y="2204863"/>
            <a:ext cx="242988" cy="2573575"/>
          </a:xfrm>
          <a:prstGeom prst="rightBrace">
            <a:avLst/>
          </a:prstGeom>
          <a:ln w="412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A17C743-40EA-E56F-3BB8-F6F7BD714461}"/>
              </a:ext>
            </a:extLst>
          </p:cNvPr>
          <p:cNvSpPr txBox="1"/>
          <p:nvPr/>
        </p:nvSpPr>
        <p:spPr>
          <a:xfrm rot="16200000">
            <a:off x="10268918" y="3306984"/>
            <a:ext cx="1888659" cy="369332"/>
          </a:xfrm>
          <a:prstGeom prst="rect">
            <a:avLst/>
          </a:prstGeom>
          <a:solidFill>
            <a:schemeClr val="bg1"/>
          </a:solidFill>
        </p:spPr>
        <p:txBody>
          <a:bodyPr wrap="none" rtlCol="0">
            <a:spAutoFit/>
          </a:bodyPr>
          <a:lstStyle/>
          <a:p>
            <a:r>
              <a:rPr lang="en-US" dirty="0"/>
              <a:t>One month later</a:t>
            </a:r>
          </a:p>
        </p:txBody>
      </p:sp>
    </p:spTree>
    <p:extLst>
      <p:ext uri="{BB962C8B-B14F-4D97-AF65-F5344CB8AC3E}">
        <p14:creationId xmlns:p14="http://schemas.microsoft.com/office/powerpoint/2010/main" val="3327461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E136-5986-49B5-2B22-B425D9952AE4}"/>
              </a:ext>
            </a:extLst>
          </p:cNvPr>
          <p:cNvSpPr>
            <a:spLocks noGrp="1"/>
          </p:cNvSpPr>
          <p:nvPr>
            <p:ph type="title"/>
          </p:nvPr>
        </p:nvSpPr>
        <p:spPr>
          <a:xfrm>
            <a:off x="695400" y="332656"/>
            <a:ext cx="8596668" cy="1320800"/>
          </a:xfrm>
        </p:spPr>
        <p:txBody>
          <a:bodyPr>
            <a:normAutofit/>
          </a:bodyPr>
          <a:lstStyle/>
          <a:p>
            <a:r>
              <a:rPr lang="en-US" dirty="0"/>
              <a:t>Global Warming and Global Stilling Work Together to Delay Turnover</a:t>
            </a:r>
          </a:p>
        </p:txBody>
      </p:sp>
      <p:sp>
        <p:nvSpPr>
          <p:cNvPr id="3" name="Content Placeholder 2">
            <a:extLst>
              <a:ext uri="{FF2B5EF4-FFF2-40B4-BE49-F238E27FC236}">
                <a16:creationId xmlns:a16="http://schemas.microsoft.com/office/drawing/2014/main" id="{3DF3B466-E08C-30A2-CDAF-6509B4A5C4F7}"/>
              </a:ext>
            </a:extLst>
          </p:cNvPr>
          <p:cNvSpPr>
            <a:spLocks noGrp="1"/>
          </p:cNvSpPr>
          <p:nvPr>
            <p:ph idx="1"/>
          </p:nvPr>
        </p:nvSpPr>
        <p:spPr>
          <a:xfrm>
            <a:off x="479376" y="1628800"/>
            <a:ext cx="9577064" cy="1800200"/>
          </a:xfrm>
        </p:spPr>
        <p:txBody>
          <a:bodyPr>
            <a:normAutofit lnSpcReduction="10000"/>
          </a:bodyPr>
          <a:lstStyle/>
          <a:p>
            <a:r>
              <a:rPr lang="en-CA" sz="2000" b="0" i="0" dirty="0">
                <a:solidFill>
                  <a:srgbClr val="222222"/>
                </a:solidFill>
                <a:effectLst/>
                <a:highlight>
                  <a:srgbClr val="FFFFFF"/>
                </a:highlight>
                <a:latin typeface="+mj-lt"/>
              </a:rPr>
              <a:t>Stronger stratification from </a:t>
            </a:r>
            <a:r>
              <a:rPr lang="en-CA" sz="2000" dirty="0">
                <a:solidFill>
                  <a:srgbClr val="222222"/>
                </a:solidFill>
                <a:highlight>
                  <a:srgbClr val="FFFFFF"/>
                </a:highlight>
                <a:latin typeface="+mj-lt"/>
              </a:rPr>
              <a:t>h</a:t>
            </a:r>
            <a:r>
              <a:rPr lang="en-CA" sz="2000" b="0" i="0" dirty="0">
                <a:solidFill>
                  <a:srgbClr val="222222"/>
                </a:solidFill>
                <a:effectLst/>
                <a:highlight>
                  <a:srgbClr val="FFFFFF"/>
                </a:highlight>
                <a:latin typeface="+mj-lt"/>
              </a:rPr>
              <a:t>igher temperatures and weaker winds make mixing events more challenging to achieve</a:t>
            </a:r>
          </a:p>
          <a:p>
            <a:r>
              <a:rPr lang="en-CA" sz="2000" dirty="0">
                <a:solidFill>
                  <a:srgbClr val="222222"/>
                </a:solidFill>
                <a:highlight>
                  <a:srgbClr val="FFFFFF"/>
                </a:highlight>
                <a:latin typeface="+mj-lt"/>
              </a:rPr>
              <a:t>Potential factors of Global Stilling:</a:t>
            </a:r>
          </a:p>
          <a:p>
            <a:pPr lvl="1"/>
            <a:r>
              <a:rPr lang="en-CA" sz="1800" dirty="0">
                <a:solidFill>
                  <a:srgbClr val="222222"/>
                </a:solidFill>
                <a:highlight>
                  <a:srgbClr val="FFFFFF"/>
                </a:highlight>
                <a:latin typeface="+mj-lt"/>
              </a:rPr>
              <a:t>Changes in </a:t>
            </a:r>
            <a:r>
              <a:rPr lang="en-US" sz="1800" dirty="0">
                <a:solidFill>
                  <a:srgbClr val="222222"/>
                </a:solidFill>
                <a:highlight>
                  <a:srgbClr val="FFFFFF"/>
                </a:highlight>
                <a:latin typeface="+mj-lt"/>
              </a:rPr>
              <a:t>atmospheric circulation</a:t>
            </a:r>
          </a:p>
          <a:p>
            <a:pPr lvl="1"/>
            <a:r>
              <a:rPr lang="en-US" sz="1800" dirty="0">
                <a:solidFill>
                  <a:srgbClr val="222222"/>
                </a:solidFill>
                <a:highlight>
                  <a:srgbClr val="FFFFFF"/>
                </a:highlight>
                <a:latin typeface="+mj-lt"/>
              </a:rPr>
              <a:t>Increasing surface roughness  from land use changes</a:t>
            </a:r>
            <a:endParaRPr lang="en-CA" sz="1800" dirty="0">
              <a:solidFill>
                <a:srgbClr val="222222"/>
              </a:solidFill>
              <a:highlight>
                <a:srgbClr val="FFFFFF"/>
              </a:highlight>
              <a:latin typeface="+mj-lt"/>
            </a:endParaRPr>
          </a:p>
        </p:txBody>
      </p:sp>
      <p:sp>
        <p:nvSpPr>
          <p:cNvPr id="4" name="Slide Number Placeholder 3">
            <a:extLst>
              <a:ext uri="{FF2B5EF4-FFF2-40B4-BE49-F238E27FC236}">
                <a16:creationId xmlns:a16="http://schemas.microsoft.com/office/drawing/2014/main" id="{7110E42F-F325-8D70-F102-B482B889E860}"/>
              </a:ext>
            </a:extLst>
          </p:cNvPr>
          <p:cNvSpPr>
            <a:spLocks noGrp="1"/>
          </p:cNvSpPr>
          <p:nvPr>
            <p:ph type="sldNum" sz="quarter" idx="12"/>
          </p:nvPr>
        </p:nvSpPr>
        <p:spPr/>
        <p:txBody>
          <a:bodyPr/>
          <a:lstStyle/>
          <a:p>
            <a:fld id="{D8E8B3A2-B708-47A7-BDDF-8EC41A203CAD}" type="slidenum">
              <a:rPr lang="en-CA" smtClean="0"/>
              <a:pPr/>
              <a:t>8</a:t>
            </a:fld>
            <a:endParaRPr lang="en-CA" dirty="0"/>
          </a:p>
        </p:txBody>
      </p:sp>
      <p:pic>
        <p:nvPicPr>
          <p:cNvPr id="6" name="Picture 5">
            <a:extLst>
              <a:ext uri="{FF2B5EF4-FFF2-40B4-BE49-F238E27FC236}">
                <a16:creationId xmlns:a16="http://schemas.microsoft.com/office/drawing/2014/main" id="{50A1CC1A-FBED-930F-D102-541D40ECB178}"/>
              </a:ext>
            </a:extLst>
          </p:cNvPr>
          <p:cNvPicPr>
            <a:picLocks noChangeAspect="1"/>
          </p:cNvPicPr>
          <p:nvPr/>
        </p:nvPicPr>
        <p:blipFill rotWithShape="1">
          <a:blip r:embed="rId3"/>
          <a:srcRect l="6903"/>
          <a:stretch/>
        </p:blipFill>
        <p:spPr>
          <a:xfrm>
            <a:off x="5310130" y="3573016"/>
            <a:ext cx="6881870" cy="2783133"/>
          </a:xfrm>
          <a:prstGeom prst="rect">
            <a:avLst/>
          </a:prstGeom>
        </p:spPr>
      </p:pic>
      <p:sp>
        <p:nvSpPr>
          <p:cNvPr id="7" name="TextBox 6">
            <a:extLst>
              <a:ext uri="{FF2B5EF4-FFF2-40B4-BE49-F238E27FC236}">
                <a16:creationId xmlns:a16="http://schemas.microsoft.com/office/drawing/2014/main" id="{5B9C0B16-FE5C-062B-2923-6402ACFA8BB4}"/>
              </a:ext>
            </a:extLst>
          </p:cNvPr>
          <p:cNvSpPr txBox="1"/>
          <p:nvPr/>
        </p:nvSpPr>
        <p:spPr>
          <a:xfrm>
            <a:off x="5663952" y="6309320"/>
            <a:ext cx="6624736" cy="769441"/>
          </a:xfrm>
          <a:prstGeom prst="rect">
            <a:avLst/>
          </a:prstGeom>
          <a:noFill/>
        </p:spPr>
        <p:txBody>
          <a:bodyPr wrap="square" rtlCol="0">
            <a:spAutoFit/>
          </a:bodyPr>
          <a:lstStyle/>
          <a:p>
            <a:r>
              <a:rPr lang="en-CA" sz="1100" dirty="0" err="1"/>
              <a:t>Woolway</a:t>
            </a:r>
            <a:r>
              <a:rPr lang="en-CA" sz="1100" dirty="0"/>
              <a:t>, R. I., Merchant, C. J., Van Den Hoek, J., </a:t>
            </a:r>
            <a:r>
              <a:rPr lang="en-CA" sz="1100" dirty="0" err="1"/>
              <a:t>Azorin</a:t>
            </a:r>
            <a:r>
              <a:rPr lang="en-CA" sz="1100" dirty="0"/>
              <a:t>‐Molina, C., </a:t>
            </a:r>
            <a:r>
              <a:rPr lang="en-CA" sz="1100" dirty="0" err="1"/>
              <a:t>Nõges</a:t>
            </a:r>
            <a:r>
              <a:rPr lang="en-CA" sz="1100" dirty="0"/>
              <a:t>, P., Laas, A., ... &amp; Jones, I. D. (2019). Northern hemisphere atmospheric stilling accelerates lake thermal responses to a warming world. Geophysical Research Letters, 46(21), 11983-11992.</a:t>
            </a:r>
          </a:p>
          <a:p>
            <a:endParaRPr lang="en-CA" sz="1100" dirty="0"/>
          </a:p>
        </p:txBody>
      </p:sp>
      <p:sp>
        <p:nvSpPr>
          <p:cNvPr id="9" name="TextBox 8">
            <a:extLst>
              <a:ext uri="{FF2B5EF4-FFF2-40B4-BE49-F238E27FC236}">
                <a16:creationId xmlns:a16="http://schemas.microsoft.com/office/drawing/2014/main" id="{7914427E-1C34-1118-DCE7-67C6A92CEA7B}"/>
              </a:ext>
            </a:extLst>
          </p:cNvPr>
          <p:cNvSpPr txBox="1"/>
          <p:nvPr/>
        </p:nvSpPr>
        <p:spPr>
          <a:xfrm rot="16200000">
            <a:off x="3410446" y="4458370"/>
            <a:ext cx="3549422" cy="338554"/>
          </a:xfrm>
          <a:prstGeom prst="rect">
            <a:avLst/>
          </a:prstGeom>
          <a:noFill/>
        </p:spPr>
        <p:txBody>
          <a:bodyPr wrap="square">
            <a:spAutoFit/>
          </a:bodyPr>
          <a:lstStyle/>
          <a:p>
            <a:r>
              <a:rPr lang="en-US" sz="1600" dirty="0"/>
              <a:t>Stratification Duration (Days)</a:t>
            </a:r>
          </a:p>
        </p:txBody>
      </p:sp>
      <p:sp>
        <p:nvSpPr>
          <p:cNvPr id="10" name="Content Placeholder 2">
            <a:extLst>
              <a:ext uri="{FF2B5EF4-FFF2-40B4-BE49-F238E27FC236}">
                <a16:creationId xmlns:a16="http://schemas.microsoft.com/office/drawing/2014/main" id="{CA2E51EF-65D8-11B4-DE57-33B1F7E02433}"/>
              </a:ext>
            </a:extLst>
          </p:cNvPr>
          <p:cNvSpPr txBox="1">
            <a:spLocks/>
          </p:cNvSpPr>
          <p:nvPr/>
        </p:nvSpPr>
        <p:spPr>
          <a:xfrm>
            <a:off x="335360" y="4293096"/>
            <a:ext cx="4680520"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CA" sz="2000" dirty="0" err="1">
                <a:solidFill>
                  <a:srgbClr val="222222"/>
                </a:solidFill>
                <a:highlight>
                  <a:srgbClr val="FFFFFF"/>
                </a:highlight>
                <a:latin typeface="+mj-lt"/>
              </a:rPr>
              <a:t>Woolway</a:t>
            </a:r>
            <a:r>
              <a:rPr lang="en-CA" sz="2000" dirty="0">
                <a:solidFill>
                  <a:srgbClr val="222222"/>
                </a:solidFill>
                <a:highlight>
                  <a:srgbClr val="FFFFFF"/>
                </a:highlight>
                <a:latin typeface="+mj-lt"/>
              </a:rPr>
              <a:t> et al. studied 650 Northern Hemisphere lakes to find an average wind speed decrease of </a:t>
            </a:r>
            <a:r>
              <a:rPr lang="en-CA" sz="2000" u="sng" dirty="0">
                <a:solidFill>
                  <a:srgbClr val="222222"/>
                </a:solidFill>
                <a:highlight>
                  <a:srgbClr val="FFFFFF"/>
                </a:highlight>
                <a:latin typeface="+mj-lt"/>
              </a:rPr>
              <a:t>0.07 m/s per decade</a:t>
            </a:r>
            <a:r>
              <a:rPr lang="en-CA" sz="2000" dirty="0">
                <a:solidFill>
                  <a:srgbClr val="222222"/>
                </a:solidFill>
                <a:highlight>
                  <a:srgbClr val="FFFFFF"/>
                </a:highlight>
                <a:latin typeface="+mj-lt"/>
              </a:rPr>
              <a:t> lengthening duration of stratification</a:t>
            </a:r>
          </a:p>
        </p:txBody>
      </p:sp>
    </p:spTree>
    <p:extLst>
      <p:ext uri="{BB962C8B-B14F-4D97-AF65-F5344CB8AC3E}">
        <p14:creationId xmlns:p14="http://schemas.microsoft.com/office/powerpoint/2010/main" val="3756779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1A14-8024-A7C4-69EB-9F9C44EF4337}"/>
              </a:ext>
            </a:extLst>
          </p:cNvPr>
          <p:cNvSpPr>
            <a:spLocks noGrp="1"/>
          </p:cNvSpPr>
          <p:nvPr>
            <p:ph type="title"/>
          </p:nvPr>
        </p:nvSpPr>
        <p:spPr>
          <a:xfrm>
            <a:off x="677334" y="609600"/>
            <a:ext cx="8875050" cy="1320800"/>
          </a:xfrm>
        </p:spPr>
        <p:txBody>
          <a:bodyPr>
            <a:normAutofit/>
          </a:bodyPr>
          <a:lstStyle/>
          <a:p>
            <a:r>
              <a:rPr lang="en-US" dirty="0"/>
              <a:t>Assessing How Climate Change Impact Physical and Biological Processes in Lakes</a:t>
            </a:r>
            <a:endParaRPr lang="en-CA" dirty="0"/>
          </a:p>
        </p:txBody>
      </p:sp>
      <p:sp>
        <p:nvSpPr>
          <p:cNvPr id="3" name="Content Placeholder 2">
            <a:extLst>
              <a:ext uri="{FF2B5EF4-FFF2-40B4-BE49-F238E27FC236}">
                <a16:creationId xmlns:a16="http://schemas.microsoft.com/office/drawing/2014/main" id="{B4C68133-B131-9A8F-9932-B3E89A46CA16}"/>
              </a:ext>
            </a:extLst>
          </p:cNvPr>
          <p:cNvSpPr>
            <a:spLocks noGrp="1"/>
          </p:cNvSpPr>
          <p:nvPr>
            <p:ph idx="1"/>
          </p:nvPr>
        </p:nvSpPr>
        <p:spPr>
          <a:xfrm>
            <a:off x="191344" y="1950077"/>
            <a:ext cx="9577064" cy="4896544"/>
          </a:xfrm>
        </p:spPr>
        <p:txBody>
          <a:bodyPr>
            <a:normAutofit fontScale="85000" lnSpcReduction="20000"/>
          </a:bodyPr>
          <a:lstStyle/>
          <a:p>
            <a:pPr lvl="1"/>
            <a:r>
              <a:rPr lang="en-CA" sz="3000" dirty="0">
                <a:latin typeface="+mj-lt"/>
              </a:rPr>
              <a:t>After finding Fall Turnover Dates, we determine why they are getting later and resulting consequences</a:t>
            </a:r>
          </a:p>
          <a:p>
            <a:pPr lvl="2"/>
            <a:r>
              <a:rPr lang="en-CA" sz="2800" dirty="0">
                <a:effectLst/>
                <a:latin typeface="+mj-lt"/>
                <a:ea typeface="Calibri" panose="020F0502020204030204" pitchFamily="34" charset="0"/>
              </a:rPr>
              <a:t>Are Fall air temperatures increasing?</a:t>
            </a:r>
          </a:p>
          <a:p>
            <a:pPr lvl="2"/>
            <a:r>
              <a:rPr lang="en-CA" sz="2800" dirty="0">
                <a:effectLst/>
                <a:latin typeface="+mj-lt"/>
                <a:ea typeface="Calibri" panose="020F0502020204030204" pitchFamily="34" charset="0"/>
              </a:rPr>
              <a:t>Are Fall wind speeds decreasing?</a:t>
            </a:r>
          </a:p>
          <a:p>
            <a:pPr lvl="2"/>
            <a:r>
              <a:rPr lang="en-CA" sz="3300" dirty="0">
                <a:effectLst/>
                <a:latin typeface="+mj-lt"/>
                <a:ea typeface="Calibri" panose="020F0502020204030204" pitchFamily="34" charset="0"/>
              </a:rPr>
              <a:t>How much does it matter?</a:t>
            </a:r>
          </a:p>
          <a:p>
            <a:pPr lvl="2"/>
            <a:r>
              <a:rPr lang="en-CA" sz="3200" dirty="0">
                <a:latin typeface="+mj-lt"/>
                <a:ea typeface="Calibri" panose="020F0502020204030204" pitchFamily="34" charset="0"/>
              </a:rPr>
              <a:t>What do changes in physical processes mean for biological processes in lake ecosystems?</a:t>
            </a:r>
          </a:p>
          <a:p>
            <a:pPr lvl="2"/>
            <a:endParaRPr lang="en-CA" sz="3000" dirty="0">
              <a:latin typeface="+mj-lt"/>
            </a:endParaRPr>
          </a:p>
          <a:p>
            <a:pPr lvl="1"/>
            <a:r>
              <a:rPr lang="en-CA" sz="3000" dirty="0">
                <a:latin typeface="+mj-lt"/>
              </a:rPr>
              <a:t>Leveraging meteorological, telemetry, and lake temperature records, we perform regression techniques to find trends of fish behaviour coupling to temperature, and stilling significantly delaying turnover date</a:t>
            </a:r>
          </a:p>
        </p:txBody>
      </p:sp>
      <p:sp>
        <p:nvSpPr>
          <p:cNvPr id="4" name="Slide Number Placeholder 3">
            <a:extLst>
              <a:ext uri="{FF2B5EF4-FFF2-40B4-BE49-F238E27FC236}">
                <a16:creationId xmlns:a16="http://schemas.microsoft.com/office/drawing/2014/main" id="{0CA16ACF-DB25-9A2D-2FA5-D21B446027CE}"/>
              </a:ext>
            </a:extLst>
          </p:cNvPr>
          <p:cNvSpPr>
            <a:spLocks noGrp="1"/>
          </p:cNvSpPr>
          <p:nvPr>
            <p:ph type="sldNum" sz="quarter" idx="12"/>
          </p:nvPr>
        </p:nvSpPr>
        <p:spPr/>
        <p:txBody>
          <a:bodyPr/>
          <a:lstStyle/>
          <a:p>
            <a:fld id="{D8E8B3A2-B708-47A7-BDDF-8EC41A203CAD}" type="slidenum">
              <a:rPr lang="en-CA" smtClean="0"/>
              <a:pPr/>
              <a:t>9</a:t>
            </a:fld>
            <a:endParaRPr lang="en-CA" dirty="0"/>
          </a:p>
        </p:txBody>
      </p:sp>
    </p:spTree>
    <p:extLst>
      <p:ext uri="{BB962C8B-B14F-4D97-AF65-F5344CB8AC3E}">
        <p14:creationId xmlns:p14="http://schemas.microsoft.com/office/powerpoint/2010/main" val="67267986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9EA2B87-CA4A-408C-8B47-F111A157B5D0}">
  <we:reference id="4b785c87-866c-4bad-85d8-5d1ae467ac9a" version="3.9.1.0" store="EXCatalog" storeType="EXCatalog"/>
  <we:alternateReferences>
    <we:reference id="WA104381909" version="3.9.1.0" store="en-CA"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Facet</Template>
  <TotalTime>11416</TotalTime>
  <Words>2247</Words>
  <Application>Microsoft Office PowerPoint</Application>
  <PresentationFormat>Widescreen</PresentationFormat>
  <Paragraphs>217</Paragraphs>
  <Slides>22</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Aptos</vt:lpstr>
      <vt:lpstr>Arial</vt:lpstr>
      <vt:lpstr>Calibri</vt:lpstr>
      <vt:lpstr>Cambria Math</vt:lpstr>
      <vt:lpstr>Google Sans</vt:lpstr>
      <vt:lpstr>Helvetica</vt:lpstr>
      <vt:lpstr>Open Sans</vt:lpstr>
      <vt:lpstr>Söhne</vt:lpstr>
      <vt:lpstr>Trebuchet MS</vt:lpstr>
      <vt:lpstr>Trebuchet MS (Body)</vt:lpstr>
      <vt:lpstr>Wingdings 3</vt:lpstr>
      <vt:lpstr>Facet</vt:lpstr>
      <vt:lpstr>A 25-YEAR DIMICTIC LAKE RECORD REVEALS A DRAMATIC DELAY IN FALL TURNOVER TIMING</vt:lpstr>
      <vt:lpstr>What is Fall Turnover?</vt:lpstr>
      <vt:lpstr>Rising Air Temperatures AND Decreasing Wind Speeds Drive Delayed Turnover</vt:lpstr>
      <vt:lpstr>Fish Have Specific Thermal Preferences</vt:lpstr>
      <vt:lpstr>Changes in the Overturn Timing Significantly Impact Fish Through Habitat and Food Availability</vt:lpstr>
      <vt:lpstr>Field Sites Located Near Great Lakes</vt:lpstr>
      <vt:lpstr>Significant Fall Turnover Delay Observed in Nearby Lake Simcoe </vt:lpstr>
      <vt:lpstr>Global Warming and Global Stilling Work Together to Delay Turnover</vt:lpstr>
      <vt:lpstr>Assessing How Climate Change Impact Physical and Biological Processes in Lakes</vt:lpstr>
      <vt:lpstr>Data Collection</vt:lpstr>
      <vt:lpstr>Data Collection</vt:lpstr>
      <vt:lpstr>PowerPoint Presentation</vt:lpstr>
      <vt:lpstr>PowerPoint Presentation</vt:lpstr>
      <vt:lpstr>Fall Mixing Dates Have Shifted Later</vt:lpstr>
      <vt:lpstr>PowerPoint Presentation</vt:lpstr>
      <vt:lpstr>A Short Strong Gust Causes More Mixing Than Prolonged Weak Winds</vt:lpstr>
      <vt:lpstr>A Short Strong Gust Causes More Mixing Than Prolonged Weak Winds</vt:lpstr>
      <vt:lpstr>Winds Have Been Getting Slower Due to Global Stilling</vt:lpstr>
      <vt:lpstr>Air Temperatures are Increasing, While Mean Fall Wind Speeds Have Decreased Since 2000</vt:lpstr>
      <vt:lpstr>Air Temperatures and Decreasing Wind Speeds Driving Delayed Turnover</vt:lpstr>
      <vt:lpstr>Air Temperatures and Decreasing Wind Speeds Driving Delayed Turnover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Anson Chow</dc:creator>
  <cp:lastModifiedBy>Anson Chow</cp:lastModifiedBy>
  <cp:revision>131</cp:revision>
  <dcterms:created xsi:type="dcterms:W3CDTF">2023-07-07T19:51:03Z</dcterms:created>
  <dcterms:modified xsi:type="dcterms:W3CDTF">2024-05-24T04:28:34Z</dcterms:modified>
</cp:coreProperties>
</file>